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581128"/>
            <a:ext cx="76328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</a:t>
            </a:r>
            <a:r>
              <a:rPr lang="ru-RU" dirty="0"/>
              <a:t>правильном ответе должны быть следующие элементы: </a:t>
            </a:r>
            <a:endParaRPr lang="ru-RU" dirty="0" smtClean="0"/>
          </a:p>
          <a:p>
            <a:r>
              <a:rPr lang="ru-RU" dirty="0" smtClean="0"/>
              <a:t>1</a:t>
            </a:r>
            <a:r>
              <a:rPr lang="ru-RU" dirty="0"/>
              <a:t>) ответ на первый вопрос: </a:t>
            </a:r>
            <a:r>
              <a:rPr lang="ru-RU" dirty="0" err="1"/>
              <a:t>нуклеарная</a:t>
            </a:r>
            <a:r>
              <a:rPr lang="ru-RU" dirty="0"/>
              <a:t> семья / полная семья;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) ответ на второй вопрос, например: </a:t>
            </a:r>
            <a:r>
              <a:rPr lang="ru-RU" dirty="0" smtClean="0"/>
              <a:t>- кровно-родственные </a:t>
            </a:r>
            <a:r>
              <a:rPr lang="ru-RU" dirty="0"/>
              <a:t>связи; -</a:t>
            </a:r>
            <a:r>
              <a:rPr lang="ru-RU" dirty="0" smtClean="0"/>
              <a:t> </a:t>
            </a:r>
            <a:r>
              <a:rPr lang="ru-RU" dirty="0"/>
              <a:t>совместный быт членов семьи;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) ответ на третий вопрос, например: в социализации молодого поколения;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) ответ на четвёртый вопрос, например: </a:t>
            </a:r>
            <a:r>
              <a:rPr lang="ru-RU" dirty="0" smtClean="0"/>
              <a:t>- </a:t>
            </a:r>
            <a:r>
              <a:rPr lang="ru-RU" dirty="0"/>
              <a:t>репродуктивную; </a:t>
            </a:r>
            <a:r>
              <a:rPr lang="ru-RU" dirty="0" smtClean="0"/>
              <a:t>- </a:t>
            </a:r>
            <a:r>
              <a:rPr lang="ru-RU" dirty="0"/>
              <a:t>хозяйственную. </a:t>
            </a:r>
          </a:p>
        </p:txBody>
      </p:sp>
      <p:pic>
        <p:nvPicPr>
          <p:cNvPr id="3" name="Picture 2" descr="C:\Users\user\Deskto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04" y="188640"/>
            <a:ext cx="352839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760" y="2132856"/>
            <a:ext cx="43204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Рассмотрите фотографию.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1.Какой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семьи (в зависимости от состава/структуры) может быть проиллюстрирован с помощью этой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фотографии?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Что отличает семью от других малых групп? (Укажите любые две черты отличия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чём заключается воспитательная функция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семьи?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Какие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ещё функции выполняет семья? (Назовите любые две функции.) Ответ запишите на бланке ответов № 2, указав номер задания. </a:t>
            </a:r>
          </a:p>
        </p:txBody>
      </p:sp>
      <p:pic>
        <p:nvPicPr>
          <p:cNvPr id="5" name="Видео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44008" y="188640"/>
            <a:ext cx="4336355" cy="319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02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Подготовка к ОГЭ 2026 по обществознанию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Таким образом, подытожим сказанное ранее:</a:t>
            </a:r>
          </a:p>
          <a:p>
            <a:r>
              <a:rPr lang="ru-RU" dirty="0" smtClean="0"/>
              <a:t>1.Посчитать количество вопросов;</a:t>
            </a:r>
          </a:p>
          <a:p>
            <a:r>
              <a:rPr lang="ru-RU" dirty="0" smtClean="0"/>
              <a:t>2. Внимательно рассмотрим фотографию;</a:t>
            </a:r>
          </a:p>
          <a:p>
            <a:r>
              <a:rPr lang="ru-RU" dirty="0" smtClean="0"/>
              <a:t>3.Обязательно отвечаем на первый вопрос;</a:t>
            </a:r>
          </a:p>
          <a:p>
            <a:r>
              <a:rPr lang="ru-RU" dirty="0" smtClean="0"/>
              <a:t>4.Далее-в полном объеме отвечаем на 2,3,4 вопросы;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1849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+mn-lt"/>
              </a:rPr>
              <a:t>Подготовка к ОГЭ 2026 по обществознанию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Как решить любое задание №5 в ОГЭ по обществознанию?</a:t>
            </a:r>
          </a:p>
          <a:p>
            <a:pPr algn="ctr"/>
            <a:endParaRPr lang="ru-RU" dirty="0"/>
          </a:p>
        </p:txBody>
      </p:sp>
      <p:pic>
        <p:nvPicPr>
          <p:cNvPr id="4" name="Picture 2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852936"/>
            <a:ext cx="547260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396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Подготовка к ОГЭ 2026 по обществознанию</a:t>
            </a:r>
            <a:endParaRPr lang="ru-RU" sz="2400" dirty="0"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 этом задании дают картинку , на которой изображена семья-родители и двое детей.</a:t>
            </a:r>
          </a:p>
          <a:p>
            <a:r>
              <a:rPr lang="ru-RU" dirty="0"/>
              <a:t> </a:t>
            </a:r>
            <a:r>
              <a:rPr lang="ru-RU" dirty="0" smtClean="0"/>
              <a:t>К этой картинке задаются четыре вопроса.</a:t>
            </a:r>
          </a:p>
          <a:p>
            <a:r>
              <a:rPr lang="ru-RU" dirty="0" smtClean="0"/>
              <a:t>Ваша задача ответить на эти вопросы в бланке ответов №2</a:t>
            </a:r>
          </a:p>
          <a:p>
            <a:pPr algn="r"/>
            <a:r>
              <a:rPr lang="ru-RU" sz="1700" dirty="0" smtClean="0"/>
              <a:t>                                      </a:t>
            </a:r>
            <a:r>
              <a:rPr lang="ru-RU" sz="1700" dirty="0">
                <a:cs typeface="Times New Roman" panose="02020603050405020304" pitchFamily="18" charset="0"/>
              </a:rPr>
              <a:t>5. Рассмотрите фотографию.</a:t>
            </a:r>
          </a:p>
          <a:p>
            <a:pPr algn="r"/>
            <a:r>
              <a:rPr lang="ru-RU" sz="1700" dirty="0" smtClean="0">
                <a:cs typeface="Times New Roman" panose="02020603050405020304" pitchFamily="18" charset="0"/>
              </a:rPr>
              <a:t>                                                    1.Какой </a:t>
            </a:r>
            <a:r>
              <a:rPr lang="ru-RU" sz="1700" dirty="0">
                <a:cs typeface="Times New Roman" panose="02020603050405020304" pitchFamily="18" charset="0"/>
              </a:rPr>
              <a:t>тип семьи (в зависимости от </a:t>
            </a:r>
            <a:r>
              <a:rPr lang="ru-RU" sz="1700" dirty="0" smtClean="0">
                <a:cs typeface="Times New Roman" panose="02020603050405020304" pitchFamily="18" charset="0"/>
              </a:rPr>
              <a:t>                          состава/структуры</a:t>
            </a:r>
            <a:r>
              <a:rPr lang="ru-RU" sz="1700" dirty="0">
                <a:cs typeface="Times New Roman" panose="02020603050405020304" pitchFamily="18" charset="0"/>
              </a:rPr>
              <a:t>) </a:t>
            </a:r>
            <a:endParaRPr lang="ru-RU" sz="1700" dirty="0" smtClean="0">
              <a:cs typeface="Times New Roman" panose="02020603050405020304" pitchFamily="18" charset="0"/>
            </a:endParaRPr>
          </a:p>
          <a:p>
            <a:pPr algn="r"/>
            <a:r>
              <a:rPr lang="ru-RU" sz="1700" dirty="0" smtClean="0">
                <a:cs typeface="Times New Roman" panose="02020603050405020304" pitchFamily="18" charset="0"/>
              </a:rPr>
              <a:t>может </a:t>
            </a:r>
            <a:r>
              <a:rPr lang="ru-RU" sz="1700" dirty="0">
                <a:cs typeface="Times New Roman" panose="02020603050405020304" pitchFamily="18" charset="0"/>
              </a:rPr>
              <a:t>быть проиллюстрирован </a:t>
            </a:r>
            <a:endParaRPr lang="ru-RU" sz="1700" dirty="0" smtClean="0">
              <a:cs typeface="Times New Roman" panose="02020603050405020304" pitchFamily="18" charset="0"/>
            </a:endParaRPr>
          </a:p>
          <a:p>
            <a:pPr algn="r"/>
            <a:r>
              <a:rPr lang="ru-RU" sz="1700" dirty="0" smtClean="0">
                <a:cs typeface="Times New Roman" panose="02020603050405020304" pitchFamily="18" charset="0"/>
              </a:rPr>
              <a:t>с </a:t>
            </a:r>
            <a:r>
              <a:rPr lang="ru-RU" sz="1700" dirty="0">
                <a:cs typeface="Times New Roman" panose="02020603050405020304" pitchFamily="18" charset="0"/>
              </a:rPr>
              <a:t>помощью этой фотографии?</a:t>
            </a:r>
          </a:p>
          <a:p>
            <a:pPr algn="r"/>
            <a:r>
              <a:rPr lang="ru-RU" sz="1700" dirty="0" smtClean="0">
                <a:cs typeface="Times New Roman" panose="02020603050405020304" pitchFamily="18" charset="0"/>
              </a:rPr>
              <a:t>                                                                  2</a:t>
            </a:r>
            <a:r>
              <a:rPr lang="ru-RU" sz="1700" dirty="0">
                <a:cs typeface="Times New Roman" panose="02020603050405020304" pitchFamily="18" charset="0"/>
              </a:rPr>
              <a:t>. Что отличает семью от других </a:t>
            </a:r>
            <a:endParaRPr lang="ru-RU" sz="1700" dirty="0" smtClean="0">
              <a:cs typeface="Times New Roman" panose="02020603050405020304" pitchFamily="18" charset="0"/>
            </a:endParaRPr>
          </a:p>
          <a:p>
            <a:pPr algn="r"/>
            <a:r>
              <a:rPr lang="ru-RU" sz="1700" dirty="0" smtClean="0">
                <a:cs typeface="Times New Roman" panose="02020603050405020304" pitchFamily="18" charset="0"/>
              </a:rPr>
              <a:t>малых </a:t>
            </a:r>
            <a:r>
              <a:rPr lang="ru-RU" sz="1700" dirty="0">
                <a:cs typeface="Times New Roman" panose="02020603050405020304" pitchFamily="18" charset="0"/>
              </a:rPr>
              <a:t>групп? </a:t>
            </a:r>
            <a:endParaRPr lang="ru-RU" sz="1700" dirty="0" smtClean="0">
              <a:cs typeface="Times New Roman" panose="02020603050405020304" pitchFamily="18" charset="0"/>
            </a:endParaRPr>
          </a:p>
          <a:p>
            <a:pPr algn="r"/>
            <a:r>
              <a:rPr lang="ru-RU" sz="1700" dirty="0" smtClean="0">
                <a:cs typeface="Times New Roman" panose="02020603050405020304" pitchFamily="18" charset="0"/>
              </a:rPr>
              <a:t>(</a:t>
            </a:r>
            <a:r>
              <a:rPr lang="ru-RU" sz="1700" dirty="0">
                <a:cs typeface="Times New Roman" panose="02020603050405020304" pitchFamily="18" charset="0"/>
              </a:rPr>
              <a:t>Укажите любые две черты отличия.)</a:t>
            </a:r>
          </a:p>
          <a:p>
            <a:pPr algn="r"/>
            <a:r>
              <a:rPr lang="ru-RU" sz="1700" dirty="0" smtClean="0">
                <a:cs typeface="Times New Roman" panose="02020603050405020304" pitchFamily="18" charset="0"/>
              </a:rPr>
              <a:t>                                                                   3</a:t>
            </a:r>
            <a:r>
              <a:rPr lang="ru-RU" sz="1700" dirty="0">
                <a:cs typeface="Times New Roman" panose="02020603050405020304" pitchFamily="18" charset="0"/>
              </a:rPr>
              <a:t>. В чём заключается воспитательная </a:t>
            </a:r>
            <a:endParaRPr lang="ru-RU" sz="1700" dirty="0" smtClean="0">
              <a:cs typeface="Times New Roman" panose="02020603050405020304" pitchFamily="18" charset="0"/>
            </a:endParaRPr>
          </a:p>
          <a:p>
            <a:pPr algn="r"/>
            <a:r>
              <a:rPr lang="ru-RU" sz="1700" dirty="0" smtClean="0">
                <a:cs typeface="Times New Roman" panose="02020603050405020304" pitchFamily="18" charset="0"/>
              </a:rPr>
              <a:t>функция </a:t>
            </a:r>
            <a:r>
              <a:rPr lang="ru-RU" sz="1700" dirty="0">
                <a:cs typeface="Times New Roman" panose="02020603050405020304" pitchFamily="18" charset="0"/>
              </a:rPr>
              <a:t>семьи?</a:t>
            </a:r>
          </a:p>
          <a:p>
            <a:pPr algn="r"/>
            <a:r>
              <a:rPr lang="ru-RU" sz="1700" dirty="0" smtClean="0">
                <a:cs typeface="Times New Roman" panose="02020603050405020304" pitchFamily="18" charset="0"/>
              </a:rPr>
              <a:t>                                                            4</a:t>
            </a:r>
            <a:r>
              <a:rPr lang="ru-RU" sz="1700" dirty="0">
                <a:cs typeface="Times New Roman" panose="02020603050405020304" pitchFamily="18" charset="0"/>
              </a:rPr>
              <a:t>. Какие ещё функции выполняет семья? </a:t>
            </a:r>
            <a:endParaRPr lang="ru-RU" sz="1700" dirty="0" smtClean="0">
              <a:cs typeface="Times New Roman" panose="02020603050405020304" pitchFamily="18" charset="0"/>
            </a:endParaRPr>
          </a:p>
          <a:p>
            <a:pPr algn="r"/>
            <a:r>
              <a:rPr lang="ru-RU" sz="1700" dirty="0" smtClean="0">
                <a:cs typeface="Times New Roman" panose="02020603050405020304" pitchFamily="18" charset="0"/>
              </a:rPr>
              <a:t>(</a:t>
            </a:r>
            <a:r>
              <a:rPr lang="ru-RU" sz="1700" dirty="0">
                <a:cs typeface="Times New Roman" panose="02020603050405020304" pitchFamily="18" charset="0"/>
              </a:rPr>
              <a:t>Назовите любые две функции.) </a:t>
            </a:r>
            <a:endParaRPr lang="ru-RU" sz="1700" dirty="0" smtClean="0">
              <a:cs typeface="Times New Roman" panose="02020603050405020304" pitchFamily="18" charset="0"/>
            </a:endParaRPr>
          </a:p>
          <a:p>
            <a:pPr algn="r"/>
            <a:r>
              <a:rPr lang="ru-RU" sz="1700" dirty="0" smtClean="0">
                <a:cs typeface="Times New Roman" panose="02020603050405020304" pitchFamily="18" charset="0"/>
              </a:rPr>
              <a:t>Ответ </a:t>
            </a:r>
            <a:r>
              <a:rPr lang="ru-RU" sz="1700" dirty="0">
                <a:cs typeface="Times New Roman" panose="02020603050405020304" pitchFamily="18" charset="0"/>
              </a:rPr>
              <a:t>запишите на бланке </a:t>
            </a:r>
            <a:endParaRPr lang="ru-RU" sz="1700" dirty="0" smtClean="0">
              <a:cs typeface="Times New Roman" panose="02020603050405020304" pitchFamily="18" charset="0"/>
            </a:endParaRPr>
          </a:p>
          <a:p>
            <a:pPr algn="r"/>
            <a:r>
              <a:rPr lang="ru-RU" sz="1700" dirty="0" smtClean="0">
                <a:cs typeface="Times New Roman" panose="02020603050405020304" pitchFamily="18" charset="0"/>
              </a:rPr>
              <a:t>ответов </a:t>
            </a:r>
            <a:r>
              <a:rPr lang="ru-RU" sz="1700" dirty="0">
                <a:cs typeface="Times New Roman" panose="02020603050405020304" pitchFamily="18" charset="0"/>
              </a:rPr>
              <a:t>№ 2, указав номер задания. </a:t>
            </a:r>
          </a:p>
          <a:p>
            <a:endParaRPr lang="ru-RU" dirty="0"/>
          </a:p>
        </p:txBody>
      </p:sp>
      <p:pic>
        <p:nvPicPr>
          <p:cNvPr id="7" name="Picture 2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01008"/>
            <a:ext cx="424847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916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Подготовка к ОГЭ 2026 по обществознанию</a:t>
            </a:r>
            <a:endParaRPr lang="ru-RU" sz="2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Шаг 1</a:t>
            </a:r>
          </a:p>
          <a:p>
            <a:r>
              <a:rPr lang="ru-RU" dirty="0"/>
              <a:t> </a:t>
            </a:r>
            <a:r>
              <a:rPr lang="ru-RU" dirty="0" smtClean="0"/>
              <a:t>Посчитать количество вопросов!</a:t>
            </a:r>
          </a:p>
          <a:p>
            <a:r>
              <a:rPr lang="ru-RU" dirty="0" smtClean="0"/>
              <a:t>На каждый вопрос необходимо дать письменный ответ!</a:t>
            </a:r>
          </a:p>
          <a:p>
            <a:r>
              <a:rPr lang="ru-RU" dirty="0" smtClean="0"/>
              <a:t>В этом задании у нас 4 вопроса!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3374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Подготовка к ОГЭ 2026 по обществознанию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Шаг2</a:t>
            </a:r>
          </a:p>
          <a:p>
            <a:r>
              <a:rPr lang="ru-RU" dirty="0" smtClean="0"/>
              <a:t>Необходимо правильно ответить на первый вопрос!</a:t>
            </a:r>
          </a:p>
          <a:p>
            <a:r>
              <a:rPr lang="ru-RU" dirty="0" smtClean="0"/>
              <a:t>Если ответите не верно или не ответите вообще на первый вопрос, то вам поставят ноль баллов, даже если на другие три вы ответите верно!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7952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Подготовка к ОГЭ 2026 по обществознанию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Шаг 3</a:t>
            </a:r>
          </a:p>
          <a:p>
            <a:r>
              <a:rPr lang="ru-RU" dirty="0" smtClean="0"/>
              <a:t>Изучите фотографию!</a:t>
            </a:r>
          </a:p>
          <a:p>
            <a:r>
              <a:rPr lang="ru-RU" dirty="0" smtClean="0"/>
              <a:t>На ней мы видим родителей и детей.</a:t>
            </a:r>
          </a:p>
          <a:p>
            <a:r>
              <a:rPr lang="ru-RU" dirty="0" smtClean="0"/>
              <a:t>Пробуем ответить на первый вопрос: Какой тип семьи?</a:t>
            </a:r>
          </a:p>
          <a:p>
            <a:r>
              <a:rPr lang="ru-RU" dirty="0" smtClean="0"/>
              <a:t>Ответ: </a:t>
            </a:r>
            <a:r>
              <a:rPr lang="ru-RU" dirty="0" err="1" smtClean="0"/>
              <a:t>нуклеарный</a:t>
            </a:r>
            <a:r>
              <a:rPr lang="ru-RU" dirty="0" smtClean="0"/>
              <a:t> тип семьи. </a:t>
            </a:r>
          </a:p>
          <a:p>
            <a:r>
              <a:rPr lang="ru-RU" dirty="0" smtClean="0"/>
              <a:t>Вспоминаем два типа семьи: </a:t>
            </a:r>
            <a:r>
              <a:rPr lang="ru-RU" dirty="0" err="1" smtClean="0"/>
              <a:t>нуклеарный</a:t>
            </a:r>
            <a:r>
              <a:rPr lang="ru-RU" dirty="0" smtClean="0"/>
              <a:t>(родители и дети) и расширенный тип семьи (родители, дети, бабушки, дедушки)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4897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Подготовка к ОГЭ 2026 по обществознанию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Шаг4</a:t>
            </a:r>
          </a:p>
          <a:p>
            <a:r>
              <a:rPr lang="ru-RU" dirty="0" smtClean="0"/>
              <a:t>Читаем второй вопрос: Что отличает семью от других малых групп?</a:t>
            </a:r>
          </a:p>
          <a:p>
            <a:r>
              <a:rPr lang="ru-RU" dirty="0" smtClean="0"/>
              <a:t>Вспоминаем для сравнения другую малую группу-школьный класс. Чем отличается семья от класса?</a:t>
            </a:r>
          </a:p>
          <a:p>
            <a:r>
              <a:rPr lang="ru-RU" dirty="0"/>
              <a:t> </a:t>
            </a:r>
            <a:r>
              <a:rPr lang="ru-RU" dirty="0" smtClean="0"/>
              <a:t>Ответ не сложен: кровнородственные отношения и совместный быт семьи.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3353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Подготовка к ОГЭ 2026 по обществознанию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Шаг 5</a:t>
            </a:r>
          </a:p>
          <a:p>
            <a:r>
              <a:rPr lang="ru-RU" dirty="0" smtClean="0"/>
              <a:t>Третий </a:t>
            </a:r>
            <a:r>
              <a:rPr lang="ru-RU" dirty="0" err="1" smtClean="0"/>
              <a:t>вопрос:в</a:t>
            </a:r>
            <a:r>
              <a:rPr lang="ru-RU" dirty="0" smtClean="0"/>
              <a:t> чем заключается воспитательная функция семьи?</a:t>
            </a:r>
          </a:p>
          <a:p>
            <a:r>
              <a:rPr lang="ru-RU" dirty="0"/>
              <a:t> </a:t>
            </a:r>
            <a:r>
              <a:rPr lang="ru-RU" dirty="0" smtClean="0"/>
              <a:t>Вспоминаем , что такое воспитание?</a:t>
            </a:r>
          </a:p>
          <a:p>
            <a:r>
              <a:rPr lang="ru-RU" dirty="0" smtClean="0"/>
              <a:t>Воспитание это привитие ребенку определенных знаний качеств умений , необходимых для жизни в обществе.</a:t>
            </a:r>
          </a:p>
          <a:p>
            <a:r>
              <a:rPr lang="ru-RU" dirty="0"/>
              <a:t> </a:t>
            </a:r>
            <a:r>
              <a:rPr lang="ru-RU" dirty="0" smtClean="0"/>
              <a:t>Следовательно, можно сказать, что воспитательная функция семьи  может заключаться в социализации ребенка.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7968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Подготовка к ОГЭ 2026 по обществознанию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Шаг6</a:t>
            </a:r>
          </a:p>
          <a:p>
            <a:r>
              <a:rPr lang="ru-RU" dirty="0" smtClean="0"/>
              <a:t>Переходим к последнему четвертому вопросу: какие еще функции выполняет семья?</a:t>
            </a:r>
          </a:p>
          <a:p>
            <a:r>
              <a:rPr lang="ru-RU" dirty="0" smtClean="0"/>
              <a:t>Давайте подумаем, кроме воспитательной, какие еще функции может выполнять семья?</a:t>
            </a:r>
          </a:p>
          <a:p>
            <a:r>
              <a:rPr lang="ru-RU" dirty="0" smtClean="0"/>
              <a:t>Экономическую(хозяйственную) и репродуктивную, потому что вы помните, что в семье рождаются </a:t>
            </a:r>
            <a:r>
              <a:rPr lang="ru-RU" smtClean="0"/>
              <a:t>и растут дети.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51769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143</TotalTime>
  <Words>591</Words>
  <PresentationFormat>Экран (4:3)</PresentationFormat>
  <Paragraphs>67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Презентация PowerPoint</vt:lpstr>
      <vt:lpstr>Подготовка к ОГЭ 2026 по обществознанию</vt:lpstr>
      <vt:lpstr>Подготовка к ОГЭ 2026 по обществознанию</vt:lpstr>
      <vt:lpstr>Подготовка к ОГЭ 2026 по обществознанию</vt:lpstr>
      <vt:lpstr>Подготовка к ОГЭ 2026 по обществознанию</vt:lpstr>
      <vt:lpstr>Подготовка к ОГЭ 2026 по обществознанию</vt:lpstr>
      <vt:lpstr>Подготовка к ОГЭ 2026 по обществознанию</vt:lpstr>
      <vt:lpstr>Подготовка к ОГЭ 2026 по обществознанию</vt:lpstr>
      <vt:lpstr>Подготовка к ОГЭ 2026 по обществознанию</vt:lpstr>
      <vt:lpstr>Подготовка к ОГЭ 2026 по обществознанию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2025-10-30T06:41:24Z</dcterms:created>
  <dcterms:modified xsi:type="dcterms:W3CDTF">2025-11-10T05:34:57Z</dcterms:modified>
</cp:coreProperties>
</file>