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DM Sans" panose="00000000000000000000" charset="0"/>
      <p:regular r:id="rId20"/>
    </p:embeddedFont>
  </p:embeddedFontLst>
  <p:custDataLst>
    <p:tags r:id="rId15"/>
  </p:custDataLst>
  <p:defaultTextStyle>
    <a:defPPr>
      <a:defRPr 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tags" Target="tags/tag1.xml" /><Relationship Id="rId16" Type="http://schemas.openxmlformats.org/officeDocument/2006/relationships/font" Target="fonts/font1.fntdata" /><Relationship Id="rId17" Type="http://schemas.openxmlformats.org/officeDocument/2006/relationships/font" Target="fonts/font2.fntdata" /><Relationship Id="rId18" Type="http://schemas.openxmlformats.org/officeDocument/2006/relationships/font" Target="fonts/font3.fntdata" /><Relationship Id="rId19" Type="http://schemas.openxmlformats.org/officeDocument/2006/relationships/font" Target="fonts/font4.fntdata" /><Relationship Id="rId2" Type="http://schemas.openxmlformats.org/officeDocument/2006/relationships/slide" Target="slides/slide1.xml" /><Relationship Id="rId20" Type="http://schemas.openxmlformats.org/officeDocument/2006/relationships/font" Target="fonts/font5.fntdata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D8BD707-D9CF-40AE-B4C6-C98DA3205C09}" type="hfDateTime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lvl="0" indent="0" algn="r"/>
            <a:fld id="{886300E1-E147-4FA3-B66F-923EB6A5E99C}" type="slidenum">
              <a:rPr sz="1200">
                <a:solidFill>
                  <a:srgbClr val="898989"/>
                </a:solidFill>
              </a:rPr>
              <a:t>*</a:t>
            </a:fld>
            <a:endParaRPr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en-US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en-US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en-US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en-US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D8BD707-D9CF-40AE-B4C6-C98DA3205C09}" type="hfDateTime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lvl="0" indent="0" algn="r"/>
            <a:fld id="{886300E1-E147-4FA3-B66F-923EB6A5E99C}" type="slidenum">
              <a:rPr sz="1200">
                <a:solidFill>
                  <a:srgbClr val="898989"/>
                </a:solidFill>
              </a:rPr>
              <a:t>*</a:t>
            </a:fld>
            <a:endParaRPr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ransition/>
  <p:timing/>
  <p:txStyles>
    <p:titleStyle>
      <a:lvl1pPr mar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image" Target="../media/image12.jpeg" /><Relationship Id="rId6" Type="http://schemas.openxmlformats.org/officeDocument/2006/relationships/image" Target="../media/image1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4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Relationship Id="rId6" Type="http://schemas.openxmlformats.org/officeDocument/2006/relationships/image" Target="../media/image1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1.png" /><Relationship Id="rId6" Type="http://schemas.openxmlformats.org/officeDocument/2006/relationships/image" Target="../media/image2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3.png" /><Relationship Id="rId6" Type="http://schemas.openxmlformats.org/officeDocument/2006/relationships/image" Target="../media/image2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7.png" /><Relationship Id="rId6" Type="http://schemas.openxmlformats.org/officeDocument/2006/relationships/image" Target="../media/image2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29.jpeg" /><Relationship Id="rId6" Type="http://schemas.openxmlformats.org/officeDocument/2006/relationships/image" Target="../media/image30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31.jpeg" /><Relationship Id="rId6" Type="http://schemas.openxmlformats.org/officeDocument/2006/relationships/image" Target="../media/image32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2050" name="Freeform 2"/>
          <p:cNvSpPr/>
          <p:nvPr/>
        </p:nvSpPr>
        <p:spPr>
          <a:xfrm flipH="1">
            <a:off x="11223625" y="3624263"/>
            <a:ext cx="3027363" cy="2708275"/>
          </a:xfrm>
          <a:custGeom>
            <a:pathLst>
              <a:path w="3027658" h="2708377">
                <a:moveTo>
                  <a:pt x="3027658" y="0"/>
                </a:moveTo>
                <a:lnTo>
                  <a:pt x="0" y="0"/>
                </a:lnTo>
                <a:lnTo>
                  <a:pt x="0" y="2708377"/>
                </a:lnTo>
                <a:lnTo>
                  <a:pt x="3027658" y="2708377"/>
                </a:lnTo>
                <a:lnTo>
                  <a:pt x="3027658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grpSp>
        <p:nvGrpSpPr>
          <p:cNvPr id="2051" name="Group 3"/>
          <p:cNvGrpSpPr/>
          <p:nvPr/>
        </p:nvGrpSpPr>
        <p:grpSpPr>
          <a:xfrm>
            <a:off x="-796925" y="2079625"/>
            <a:ext cx="11122025" cy="6127750"/>
            <a:chExt cx="2929254" cy="1614061"/>
          </a:xfrm>
        </p:grpSpPr>
        <p:sp>
          <p:nvSpPr>
            <p:cNvPr id="2060" name="Freeform 4"/>
            <p:cNvSpPr/>
            <p:nvPr/>
          </p:nvSpPr>
          <p:spPr>
            <a:xfrm>
              <a:off x="0" y="0"/>
              <a:ext cx="2929254" cy="1614061"/>
            </a:xfrm>
            <a:custGeom>
              <a:pathLst>
                <a:path w="2929254" h="1614061">
                  <a:moveTo>
                    <a:pt x="11834" y="0"/>
                  </a:moveTo>
                  <a:lnTo>
                    <a:pt x="2917421" y="0"/>
                  </a:lnTo>
                  <a:cubicBezTo>
                    <a:pt x="2923956" y="0"/>
                    <a:pt x="2929254" y="5298"/>
                    <a:pt x="2929254" y="11834"/>
                  </a:cubicBezTo>
                  <a:lnTo>
                    <a:pt x="2929254" y="1602227"/>
                  </a:lnTo>
                  <a:cubicBezTo>
                    <a:pt x="2929254" y="1605366"/>
                    <a:pt x="2928007" y="1608375"/>
                    <a:pt x="2925788" y="1610595"/>
                  </a:cubicBezTo>
                  <a:cubicBezTo>
                    <a:pt x="2923569" y="1612814"/>
                    <a:pt x="2920559" y="1614061"/>
                    <a:pt x="2917421" y="1614061"/>
                  </a:cubicBezTo>
                  <a:lnTo>
                    <a:pt x="11834" y="1614061"/>
                  </a:lnTo>
                  <a:cubicBezTo>
                    <a:pt x="5298" y="1614061"/>
                    <a:pt x="0" y="1608763"/>
                    <a:pt x="0" y="1602227"/>
                  </a:cubicBezTo>
                  <a:lnTo>
                    <a:pt x="0" y="11834"/>
                  </a:lnTo>
                  <a:cubicBezTo>
                    <a:pt x="0" y="5298"/>
                    <a:pt x="5298" y="0"/>
                    <a:pt x="11834" y="0"/>
                  </a:cubicBezTo>
                  <a:close/>
                </a:path>
              </a:pathLst>
            </a:custGeom>
            <a:solidFill>
              <a:srgbClr val="335C50"/>
            </a:solidFill>
            <a:ln>
              <a:noFill/>
              <a:round/>
            </a:ln>
          </p:spPr>
        </p:sp>
        <p:sp>
          <p:nvSpPr>
            <p:cNvPr id="2061" name="TextBox 5"/>
            <p:cNvSpPr/>
            <p:nvPr/>
          </p:nvSpPr>
          <p:spPr>
            <a:xfrm>
              <a:off x="0" y="-38100"/>
              <a:ext cx="2929254" cy="165216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50800" tIns="50800" rIns="50800" bIns="50800" anchor="ctr" anchorCtr="0">
              <a:no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alibri" pitchFamily="34" charset="0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alibri" pitchFamily="34" charset="0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alibri" pitchFamily="34" charset="0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alibri" pitchFamily="34" charset="0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alibri" pitchFamily="34" charset="0"/>
                </a:defRPr>
              </a:lvl5pPr>
            </a:lstStyle>
            <a:p>
              <a:pPr marL="0" lvl="0" indent="0" algn="ctr">
                <a:lnSpc>
                  <a:spcPts val="2662"/>
                </a:lnSpc>
              </a:pPr>
              <a:endParaRPr lang="en-US" altLang="en-US"/>
            </a:p>
          </p:txBody>
        </p:sp>
      </p:grpSp>
      <p:sp>
        <p:nvSpPr>
          <p:cNvPr id="2052" name="Freeform 6"/>
          <p:cNvSpPr/>
          <p:nvPr/>
        </p:nvSpPr>
        <p:spPr>
          <a:xfrm>
            <a:off x="14841538" y="0"/>
            <a:ext cx="3446462" cy="5181600"/>
          </a:xfrm>
          <a:custGeom>
            <a:pathLst>
              <a:path w="3446174" h="5182216">
                <a:moveTo>
                  <a:pt x="0" y="0"/>
                </a:moveTo>
                <a:lnTo>
                  <a:pt x="3446174" y="0"/>
                </a:lnTo>
                <a:lnTo>
                  <a:pt x="3446174" y="5182216"/>
                </a:lnTo>
                <a:lnTo>
                  <a:pt x="0" y="518221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2053" name="Freeform 7"/>
          <p:cNvSpPr/>
          <p:nvPr/>
        </p:nvSpPr>
        <p:spPr>
          <a:xfrm>
            <a:off x="0" y="6835775"/>
            <a:ext cx="4076700" cy="4114800"/>
          </a:xfrm>
          <a:custGeom>
            <a:pathLst>
              <a:path w="4077393" h="4114800">
                <a:moveTo>
                  <a:pt x="0" y="0"/>
                </a:moveTo>
                <a:lnTo>
                  <a:pt x="4077393" y="0"/>
                </a:lnTo>
                <a:lnTo>
                  <a:pt x="407739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2054" name="Freeform 8"/>
          <p:cNvSpPr/>
          <p:nvPr/>
        </p:nvSpPr>
        <p:spPr>
          <a:xfrm rot="20340000">
            <a:off x="12687300" y="6835775"/>
            <a:ext cx="2312988" cy="4114800"/>
          </a:xfrm>
          <a:custGeom>
            <a:pathLst>
              <a:path w="2312518" h="4114800">
                <a:moveTo>
                  <a:pt x="0" y="0"/>
                </a:moveTo>
                <a:lnTo>
                  <a:pt x="2312518" y="0"/>
                </a:lnTo>
                <a:lnTo>
                  <a:pt x="23125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2055" name="Freeform 9"/>
          <p:cNvSpPr/>
          <p:nvPr/>
        </p:nvSpPr>
        <p:spPr>
          <a:xfrm>
            <a:off x="8166100" y="2720975"/>
            <a:ext cx="2790825" cy="4114800"/>
          </a:xfrm>
          <a:custGeom>
            <a:pathLst>
              <a:path w="2791666" h="4114800">
                <a:moveTo>
                  <a:pt x="0" y="0"/>
                </a:moveTo>
                <a:lnTo>
                  <a:pt x="2791667" y="0"/>
                </a:lnTo>
                <a:lnTo>
                  <a:pt x="279166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2056" name="Freeform 10"/>
          <p:cNvSpPr/>
          <p:nvPr/>
        </p:nvSpPr>
        <p:spPr>
          <a:xfrm>
            <a:off x="0" y="0"/>
            <a:ext cx="4764088" cy="2870200"/>
          </a:xfrm>
          <a:custGeom>
            <a:pathLst>
              <a:path w="4763820" h="2870202">
                <a:moveTo>
                  <a:pt x="0" y="0"/>
                </a:moveTo>
                <a:lnTo>
                  <a:pt x="4763820" y="0"/>
                </a:lnTo>
                <a:lnTo>
                  <a:pt x="4763820" y="2870202"/>
                </a:lnTo>
                <a:lnTo>
                  <a:pt x="0" y="28702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  <a:ln>
            <a:noFill/>
            <a:round/>
          </a:ln>
        </p:spPr>
      </p:sp>
      <p:sp>
        <p:nvSpPr>
          <p:cNvPr id="2057" name="Freeform 11"/>
          <p:cNvSpPr/>
          <p:nvPr/>
        </p:nvSpPr>
        <p:spPr>
          <a:xfrm>
            <a:off x="9683750" y="-546100"/>
            <a:ext cx="3219450" cy="4114800"/>
          </a:xfrm>
          <a:custGeom>
            <a:pathLst>
              <a:path w="3219831" h="4114800">
                <a:moveTo>
                  <a:pt x="0" y="0"/>
                </a:moveTo>
                <a:lnTo>
                  <a:pt x="3219831" y="0"/>
                </a:lnTo>
                <a:lnTo>
                  <a:pt x="321983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/>
            <a:stretch>
              <a:fillRect/>
            </a:stretch>
          </a:blipFill>
          <a:ln>
            <a:noFill/>
            <a:round/>
          </a:ln>
        </p:spPr>
      </p:sp>
      <p:sp>
        <p:nvSpPr>
          <p:cNvPr id="2058" name="Freeform 12"/>
          <p:cNvSpPr/>
          <p:nvPr/>
        </p:nvSpPr>
        <p:spPr>
          <a:xfrm>
            <a:off x="6094413" y="6445250"/>
            <a:ext cx="3040062" cy="4114800"/>
          </a:xfrm>
          <a:custGeom>
            <a:pathLst>
              <a:path w="3039808" h="4114800">
                <a:moveTo>
                  <a:pt x="0" y="0"/>
                </a:moveTo>
                <a:lnTo>
                  <a:pt x="3039808" y="0"/>
                </a:lnTo>
                <a:lnTo>
                  <a:pt x="30398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/>
            <a:stretch>
              <a:fillRect/>
            </a:stretch>
          </a:blipFill>
          <a:ln>
            <a:noFill/>
            <a:round/>
          </a:ln>
        </p:spPr>
      </p:sp>
      <p:sp>
        <p:nvSpPr>
          <p:cNvPr id="2059" name="TextBox 13"/>
          <p:cNvSpPr/>
          <p:nvPr/>
        </p:nvSpPr>
        <p:spPr>
          <a:xfrm>
            <a:off x="-292100" y="3568700"/>
            <a:ext cx="8739188" cy="2193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lvl="0" indent="0">
              <a:lnSpc>
                <a:spcPts val="5662"/>
              </a:lnSpc>
            </a:pPr>
            <a:r>
              <a:rPr sz="6000">
                <a:solidFill>
                  <a:srgbClr val="FFFFFF"/>
                </a:solidFill>
                <a:latin typeface="Intro Rust H2 Baseshade"/>
                <a:ea typeface="Intro Rust H2 Baseshade"/>
                <a:sym typeface="Intro Rust H2 Baseshade"/>
              </a:rPr>
              <a:t>ОБЩАЯ ХАРАКТЕРИСТИКА ХВОЙНЫХ РАСТЕНИЙ</a:t>
            </a:r>
            <a:endParaRPr sz="6000">
              <a:solidFill>
                <a:srgbClr val="FFFFFF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3074" name="Freeform 2"/>
          <p:cNvSpPr/>
          <p:nvPr/>
        </p:nvSpPr>
        <p:spPr>
          <a:xfrm>
            <a:off x="15967075" y="7847013"/>
            <a:ext cx="2320925" cy="2439987"/>
          </a:xfrm>
          <a:custGeom>
            <a:pathLst>
              <a:path w="2321311" h="2440275">
                <a:moveTo>
                  <a:pt x="0" y="0"/>
                </a:moveTo>
                <a:lnTo>
                  <a:pt x="2321311" y="0"/>
                </a:lnTo>
                <a:lnTo>
                  <a:pt x="2321311" y="2440275"/>
                </a:lnTo>
                <a:lnTo>
                  <a:pt x="0" y="244027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3075" name="Freeform 3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3076" name="Freeform 4"/>
          <p:cNvSpPr/>
          <p:nvPr/>
        </p:nvSpPr>
        <p:spPr>
          <a:xfrm>
            <a:off x="1800225" y="5834063"/>
            <a:ext cx="4606925" cy="4025900"/>
          </a:xfrm>
          <a:custGeom>
            <a:pathLst>
              <a:path w="4606682" h="4025089">
                <a:moveTo>
                  <a:pt x="0" y="0"/>
                </a:moveTo>
                <a:lnTo>
                  <a:pt x="4606683" y="0"/>
                </a:lnTo>
                <a:lnTo>
                  <a:pt x="4606683" y="4025089"/>
                </a:lnTo>
                <a:lnTo>
                  <a:pt x="0" y="402508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3077" name="Freeform 5"/>
          <p:cNvSpPr/>
          <p:nvPr/>
        </p:nvSpPr>
        <p:spPr>
          <a:xfrm>
            <a:off x="7242175" y="5759450"/>
            <a:ext cx="3430588" cy="4448175"/>
          </a:xfrm>
          <a:custGeom>
            <a:pathLst>
              <a:path w="3430565" h="4448058">
                <a:moveTo>
                  <a:pt x="0" y="0"/>
                </a:moveTo>
                <a:lnTo>
                  <a:pt x="3430565" y="0"/>
                </a:lnTo>
                <a:lnTo>
                  <a:pt x="3430565" y="4448058"/>
                </a:lnTo>
                <a:lnTo>
                  <a:pt x="0" y="44480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3078" name="Freeform 6"/>
          <p:cNvSpPr/>
          <p:nvPr/>
        </p:nvSpPr>
        <p:spPr>
          <a:xfrm>
            <a:off x="11507788" y="5392738"/>
            <a:ext cx="3173412" cy="4908550"/>
          </a:xfrm>
          <a:custGeom>
            <a:pathLst>
              <a:path w="3172761" h="4909495">
                <a:moveTo>
                  <a:pt x="0" y="0"/>
                </a:moveTo>
                <a:lnTo>
                  <a:pt x="3172761" y="0"/>
                </a:lnTo>
                <a:lnTo>
                  <a:pt x="3172761" y="4909495"/>
                </a:lnTo>
                <a:lnTo>
                  <a:pt x="0" y="490949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3079" name="TextBox 7"/>
          <p:cNvSpPr txBox="1"/>
          <p:nvPr/>
        </p:nvSpPr>
        <p:spPr>
          <a:xfrm>
            <a:off x="4593336" y="1162050"/>
            <a:ext cx="9101327" cy="1870315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14388"/>
              </a:lnSpc>
            </a:pPr>
            <a:r>
              <a:rPr sz="131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ВВЕДЕНИЕ</a:t>
            </a:r>
            <a:endParaRPr sz="131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3080" name="TextBox 8"/>
          <p:cNvSpPr/>
          <p:nvPr/>
        </p:nvSpPr>
        <p:spPr>
          <a:xfrm>
            <a:off x="1028700" y="3124200"/>
            <a:ext cx="16230600" cy="2463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Хвойные растения </a:t>
            </a:r>
            <a:r>
              <a:rPr lang="ru-RU" altLang="en-US"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-</a:t>
            </a:r>
            <a:r>
              <a:rPr lang="ru-RU" altLang="en-US"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 </a:t>
            </a: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это группа деревьев и кустарников, относящихся к классу голосеменных.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Они имеют уникальные особенности, которые позволяют им выживать в суровых условиях.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4098" name="Freeform 2"/>
          <p:cNvSpPr/>
          <p:nvPr/>
        </p:nvSpPr>
        <p:spPr>
          <a:xfrm>
            <a:off x="16425862" y="8329613"/>
            <a:ext cx="1862137" cy="1957387"/>
          </a:xfrm>
          <a:custGeom>
            <a:pathLst>
              <a:path w="1862298" h="1957738">
                <a:moveTo>
                  <a:pt x="0" y="0"/>
                </a:moveTo>
                <a:lnTo>
                  <a:pt x="1862298" y="0"/>
                </a:lnTo>
                <a:lnTo>
                  <a:pt x="1862298" y="1957738"/>
                </a:lnTo>
                <a:lnTo>
                  <a:pt x="0" y="19577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4099" name="Freeform 3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4100" name="Freeform 4"/>
          <p:cNvSpPr/>
          <p:nvPr/>
        </p:nvSpPr>
        <p:spPr>
          <a:xfrm>
            <a:off x="10198100" y="3000375"/>
            <a:ext cx="7627938" cy="5083175"/>
          </a:xfrm>
          <a:custGeom>
            <a:pathLst>
              <a:path w="7629032" h="5082842">
                <a:moveTo>
                  <a:pt x="0" y="0"/>
                </a:moveTo>
                <a:lnTo>
                  <a:pt x="7629032" y="0"/>
                </a:lnTo>
                <a:lnTo>
                  <a:pt x="7629032" y="5082843"/>
                </a:lnTo>
                <a:lnTo>
                  <a:pt x="0" y="50828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4101" name="TextBox 5"/>
          <p:cNvSpPr txBox="1"/>
          <p:nvPr/>
        </p:nvSpPr>
        <p:spPr>
          <a:xfrm>
            <a:off x="2278961" y="1095375"/>
            <a:ext cx="13730077" cy="1674557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ОСНОВНЫЕ ПРИЗНАКИ ХВОЙНЫХ РАСТЕНИЙ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4102" name="TextBox 6"/>
          <p:cNvSpPr/>
          <p:nvPr/>
        </p:nvSpPr>
        <p:spPr>
          <a:xfrm>
            <a:off x="1028700" y="2924175"/>
            <a:ext cx="8869363" cy="6178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Листья в форме иголок или чешуек.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Характерная вечнозелёная окраска.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Способность расти на бедных почвах и в холодных климатах.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755650" lvl="1" indent="-377825">
              <a:lnSpc>
                <a:spcPts val="4900"/>
              </a:lnSpc>
              <a:buFont typeface=""/>
              <a:buChar char="•"/>
            </a:pPr>
            <a:r>
              <a:rPr sz="3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В древесине, коре и листьях имеются смоляные каналы. Застывая на поверхности, смола заживляет повреждения, препятствует проникновению грибов, короедов и т.д.</a:t>
            </a:r>
            <a:endParaRPr sz="3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5122" name="Freeform 2"/>
          <p:cNvSpPr/>
          <p:nvPr/>
        </p:nvSpPr>
        <p:spPr>
          <a:xfrm>
            <a:off x="16098838" y="7461250"/>
            <a:ext cx="2320925" cy="2439988"/>
          </a:xfrm>
          <a:custGeom>
            <a:pathLst>
              <a:path w="2321311" h="2440275">
                <a:moveTo>
                  <a:pt x="0" y="0"/>
                </a:moveTo>
                <a:lnTo>
                  <a:pt x="2321312" y="0"/>
                </a:lnTo>
                <a:lnTo>
                  <a:pt x="2321312" y="2440275"/>
                </a:lnTo>
                <a:lnTo>
                  <a:pt x="0" y="244027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5123" name="Freeform 3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5124" name="Freeform 4"/>
          <p:cNvSpPr/>
          <p:nvPr/>
        </p:nvSpPr>
        <p:spPr>
          <a:xfrm>
            <a:off x="4171950" y="3773488"/>
            <a:ext cx="9944100" cy="6513512"/>
          </a:xfrm>
          <a:custGeom>
            <a:pathLst>
              <a:path w="9944668" h="6513758">
                <a:moveTo>
                  <a:pt x="0" y="0"/>
                </a:moveTo>
                <a:lnTo>
                  <a:pt x="9944668" y="0"/>
                </a:lnTo>
                <a:lnTo>
                  <a:pt x="9944668" y="6513758"/>
                </a:lnTo>
                <a:lnTo>
                  <a:pt x="0" y="65137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5125" name="Freeform 5"/>
          <p:cNvSpPr/>
          <p:nvPr/>
        </p:nvSpPr>
        <p:spPr>
          <a:xfrm>
            <a:off x="0" y="6172200"/>
            <a:ext cx="1414463" cy="4114800"/>
          </a:xfrm>
          <a:custGeom>
            <a:pathLst>
              <a:path w="1414462" h="4114800">
                <a:moveTo>
                  <a:pt x="0" y="0"/>
                </a:moveTo>
                <a:lnTo>
                  <a:pt x="1414462" y="0"/>
                </a:lnTo>
                <a:lnTo>
                  <a:pt x="14144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5126" name="Freeform 6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5127" name="TextBox 7"/>
          <p:cNvSpPr txBox="1"/>
          <p:nvPr/>
        </p:nvSpPr>
        <p:spPr>
          <a:xfrm>
            <a:off x="2278961" y="1095375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ЛИСТЬЯ ХВОЙНЫХ РАСТЕНИЙ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5128" name="TextBox 8"/>
          <p:cNvSpPr/>
          <p:nvPr/>
        </p:nvSpPr>
        <p:spPr>
          <a:xfrm>
            <a:off x="1028700" y="2030413"/>
            <a:ext cx="16230600" cy="1590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Листья имеют вид иголок, что помогает уменьшить испарение воды.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Особенности: толстый восковой налёт, небольшая площадь поверхности.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Примеры: сосна, ель, кедр.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6146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6147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6148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6149" name="Freeform 5"/>
          <p:cNvSpPr/>
          <p:nvPr/>
        </p:nvSpPr>
        <p:spPr>
          <a:xfrm>
            <a:off x="6865938" y="1970088"/>
            <a:ext cx="11422062" cy="7937500"/>
          </a:xfrm>
          <a:custGeom>
            <a:pathLst>
              <a:path w="11422054" h="7938328">
                <a:moveTo>
                  <a:pt x="0" y="0"/>
                </a:moveTo>
                <a:lnTo>
                  <a:pt x="11422054" y="0"/>
                </a:lnTo>
                <a:lnTo>
                  <a:pt x="11422054" y="7938328"/>
                </a:lnTo>
                <a:lnTo>
                  <a:pt x="0" y="793832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6150" name="TextBox 6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СЕМЕНА И РАЗМНОЖЕНИЕ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6151" name="TextBox 7"/>
          <p:cNvSpPr/>
          <p:nvPr/>
        </p:nvSpPr>
        <p:spPr>
          <a:xfrm>
            <a:off x="257175" y="2981325"/>
            <a:ext cx="6488113" cy="4257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Семена хвойных развиваются в шишках, которые защищают их от неблагоприятных условий.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Важная особенность: отсутствие плодов, семена находятся "голыми" на чешуйках шишек.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7170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7171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7172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grpSp>
        <p:nvGrpSpPr>
          <p:cNvPr id="7175" name="Freeform 5"/>
          <p:cNvGrpSpPr/>
          <p:nvPr/>
        </p:nvGrpSpPr>
        <p:grpSpPr>
          <a:xfrm>
            <a:off x="6119813" y="3803650"/>
            <a:ext cx="6048375" cy="6486525"/>
            <a:chOff x="3855" y="2396"/>
            <a:chExt cx="3810" cy="4086"/>
          </a:xfrm>
        </p:grpSpPr>
        <p:pic>
          <p:nvPicPr>
            <p:cNvPr id="7173" name="Freeform 5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3855" y="2396"/>
              <a:ext cx="3810" cy="4086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7174" name=""/>
            <p:cNvSpPr/>
            <p:nvPr/>
          </p:nvSpPr>
          <p:spPr>
            <a:xfrm>
              <a:off x="3856" y="2397"/>
              <a:ext cx="3808" cy="4083"/>
            </a:xfrm>
            <a:prstGeom prst="rect">
              <a:avLst/>
            </a:prstGeom>
            <a:noFill/>
            <a:ln>
              <a:noFill/>
              <a:miter lim="800000"/>
            </a:ln>
          </p:spPr>
        </p:sp>
      </p:grpSp>
      <p:sp>
        <p:nvSpPr>
          <p:cNvPr id="7176" name="TextBox 6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КОРНЕВАЯ СИСТЕМА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7177" name="TextBox 7"/>
          <p:cNvSpPr/>
          <p:nvPr/>
        </p:nvSpPr>
        <p:spPr>
          <a:xfrm>
            <a:off x="963613" y="2260600"/>
            <a:ext cx="16295688" cy="1057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Хорошо развитая, глубокая стержневая корневая система.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Способствует устойчивости деревьев и добыче воды из глубоких слоёв почвы.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8194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8195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8196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8197" name="Freeform 5"/>
          <p:cNvSpPr/>
          <p:nvPr/>
        </p:nvSpPr>
        <p:spPr>
          <a:xfrm>
            <a:off x="4873625" y="4357688"/>
            <a:ext cx="8540750" cy="5678487"/>
          </a:xfrm>
          <a:custGeom>
            <a:pathLst>
              <a:path w="8540427" h="5679384">
                <a:moveTo>
                  <a:pt x="0" y="0"/>
                </a:moveTo>
                <a:lnTo>
                  <a:pt x="8540426" y="0"/>
                </a:lnTo>
                <a:lnTo>
                  <a:pt x="8540426" y="5679384"/>
                </a:lnTo>
                <a:lnTo>
                  <a:pt x="0" y="567938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8198" name="TextBox 6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ВИДЫ ХВОЙНЫХ РАСТЕНИЙ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8199" name="TextBox 7"/>
          <p:cNvSpPr/>
          <p:nvPr/>
        </p:nvSpPr>
        <p:spPr>
          <a:xfrm>
            <a:off x="963613" y="2460625"/>
            <a:ext cx="16295688" cy="1590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Хвойные растения включают различные виды деревьев и кустарников, которые встречаются в самых разных климатических условиях по всему миру.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Самые известные хвойные: сосна, ель, пихта, можжевельник, кедр, кипарис.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9218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9219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9220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9221" name="Freeform 5"/>
          <p:cNvSpPr/>
          <p:nvPr/>
        </p:nvSpPr>
        <p:spPr>
          <a:xfrm>
            <a:off x="11971338" y="2128838"/>
            <a:ext cx="6072187" cy="8094662"/>
          </a:xfrm>
          <a:custGeom>
            <a:pathLst>
              <a:path w="6071726" h="8095634">
                <a:moveTo>
                  <a:pt x="0" y="0"/>
                </a:moveTo>
                <a:lnTo>
                  <a:pt x="6071726" y="0"/>
                </a:lnTo>
                <a:lnTo>
                  <a:pt x="6071726" y="8095635"/>
                </a:lnTo>
                <a:lnTo>
                  <a:pt x="0" y="809563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9222" name="Freeform 6"/>
          <p:cNvSpPr/>
          <p:nvPr/>
        </p:nvSpPr>
        <p:spPr>
          <a:xfrm>
            <a:off x="4321175" y="6927850"/>
            <a:ext cx="4994275" cy="3295650"/>
          </a:xfrm>
          <a:custGeom>
            <a:pathLst>
              <a:path w="4994128" h="3296124">
                <a:moveTo>
                  <a:pt x="0" y="0"/>
                </a:moveTo>
                <a:lnTo>
                  <a:pt x="4994128" y="0"/>
                </a:lnTo>
                <a:lnTo>
                  <a:pt x="4994128" y="3296125"/>
                </a:lnTo>
                <a:lnTo>
                  <a:pt x="0" y="32961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9223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СОСНА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9224" name="TextBox 8"/>
          <p:cNvSpPr/>
          <p:nvPr/>
        </p:nvSpPr>
        <p:spPr>
          <a:xfrm>
            <a:off x="1028700" y="2062163"/>
            <a:ext cx="10720388" cy="4279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Один из самых распространённых видов хвойных, растёт в умеренном и холодном климате.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Листья</a:t>
            </a:r>
            <a:r>
              <a:rPr lang="ru-RU" altLang="en-US"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-</a:t>
            </a:r>
            <a:r>
              <a:rPr lang="ru-RU" altLang="en-US"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иголки </a:t>
            </a: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растут парами, что помогает отличить сосну от других хвойных.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Сосны могут расти на песчаных и бедных почвах, так как их корневая система приспосабливается к таким условиям.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Шишки сосны крупные, с толстыми чешуйками, часто имеют овальную форму.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10242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10243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10244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10245" name="Freeform 5"/>
          <p:cNvSpPr/>
          <p:nvPr/>
        </p:nvSpPr>
        <p:spPr>
          <a:xfrm>
            <a:off x="12379325" y="1798638"/>
            <a:ext cx="5481638" cy="8229600"/>
          </a:xfrm>
          <a:custGeom>
            <a:pathLst>
              <a:path w="5482971" h="8229600">
                <a:moveTo>
                  <a:pt x="0" y="0"/>
                </a:moveTo>
                <a:lnTo>
                  <a:pt x="5482971" y="0"/>
                </a:lnTo>
                <a:lnTo>
                  <a:pt x="548297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10246" name="Freeform 6"/>
          <p:cNvSpPr/>
          <p:nvPr/>
        </p:nvSpPr>
        <p:spPr>
          <a:xfrm>
            <a:off x="3532188" y="6283325"/>
            <a:ext cx="6086475" cy="3744913"/>
          </a:xfrm>
          <a:custGeom>
            <a:pathLst>
              <a:path w="6087189" h="3743621">
                <a:moveTo>
                  <a:pt x="0" y="0"/>
                </a:moveTo>
                <a:lnTo>
                  <a:pt x="6087189" y="0"/>
                </a:lnTo>
                <a:lnTo>
                  <a:pt x="6087189" y="3743621"/>
                </a:lnTo>
                <a:lnTo>
                  <a:pt x="0" y="374362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10247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ЕЛЬ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10248" name="TextBox 8"/>
          <p:cNvSpPr/>
          <p:nvPr/>
        </p:nvSpPr>
        <p:spPr>
          <a:xfrm>
            <a:off x="1028700" y="1903413"/>
            <a:ext cx="11095038" cy="4257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Чаще всего встречается в северных регионах, в т.ч. в тайге.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Иголки одиночные, крепко прикреплены к веткам, остроконечные.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Ель предпочитает влажные почвы, её корни расположены ближе к поверхности.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Шишки свисающие, длинные и цилиндрической формы, что отличает ель от других хвойных.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11266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11267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11268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grpSp>
        <p:nvGrpSpPr>
          <p:cNvPr id="11271" name="Freeform 5"/>
          <p:cNvGrpSpPr/>
          <p:nvPr/>
        </p:nvGrpSpPr>
        <p:grpSpPr>
          <a:xfrm>
            <a:off x="9229725" y="4852988"/>
            <a:ext cx="7789863" cy="4992687"/>
            <a:chOff x="5814" y="3057"/>
            <a:chExt cx="4907" cy="3145"/>
          </a:xfrm>
        </p:grpSpPr>
        <p:pic>
          <p:nvPicPr>
            <p:cNvPr id="11269" name="Freeform 5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5814" y="3057"/>
              <a:ext cx="4907" cy="314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1270" name=""/>
            <p:cNvSpPr/>
            <p:nvPr/>
          </p:nvSpPr>
          <p:spPr>
            <a:xfrm>
              <a:off x="5812" y="3059"/>
              <a:ext cx="4906" cy="3144"/>
            </a:xfrm>
            <a:prstGeom prst="rect">
              <a:avLst/>
            </a:prstGeom>
            <a:noFill/>
            <a:ln>
              <a:noFill/>
              <a:miter lim="800000"/>
            </a:ln>
          </p:spPr>
        </p:sp>
      </p:grpSp>
      <p:sp>
        <p:nvSpPr>
          <p:cNvPr id="11272" name="Freeform 6"/>
          <p:cNvSpPr/>
          <p:nvPr/>
        </p:nvSpPr>
        <p:spPr>
          <a:xfrm>
            <a:off x="1768475" y="4856163"/>
            <a:ext cx="6654800" cy="4991100"/>
          </a:xfrm>
          <a:custGeom>
            <a:pathLst>
              <a:path w="6655158" h="4991369">
                <a:moveTo>
                  <a:pt x="0" y="0"/>
                </a:moveTo>
                <a:lnTo>
                  <a:pt x="6655158" y="0"/>
                </a:lnTo>
                <a:lnTo>
                  <a:pt x="6655158" y="4991368"/>
                </a:lnTo>
                <a:lnTo>
                  <a:pt x="0" y="49913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11273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ПИХТА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11274" name="TextBox 8"/>
          <p:cNvSpPr/>
          <p:nvPr/>
        </p:nvSpPr>
        <p:spPr>
          <a:xfrm>
            <a:off x="1028700" y="1903413"/>
            <a:ext cx="16230600" cy="2657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Растёт в основном в северных и горных регионах.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Листья-иголки плоские, мягкие, часто имеют характерный блестящий оттенок.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Шишки пихты стоят вертикально на ветках, что является уникальной особенностью среди хвойных.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Древесина пихты ценится за свою прочность и используется в строительстве.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12290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12291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12292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grpSp>
        <p:nvGrpSpPr>
          <p:cNvPr id="12295" name="Freeform 5"/>
          <p:cNvGrpSpPr/>
          <p:nvPr/>
        </p:nvGrpSpPr>
        <p:grpSpPr>
          <a:xfrm>
            <a:off x="10728325" y="4784725"/>
            <a:ext cx="6284913" cy="5505450"/>
            <a:chOff x="6758" y="3014"/>
            <a:chExt cx="3959" cy="3468"/>
          </a:xfrm>
        </p:grpSpPr>
        <p:pic>
          <p:nvPicPr>
            <p:cNvPr id="12293" name="Freeform 5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758" y="3014"/>
              <a:ext cx="3959" cy="346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2294" name=""/>
            <p:cNvSpPr/>
            <p:nvPr/>
          </p:nvSpPr>
          <p:spPr>
            <a:xfrm>
              <a:off x="6760" y="3015"/>
              <a:ext cx="3958" cy="3465"/>
            </a:xfrm>
            <a:prstGeom prst="rect">
              <a:avLst/>
            </a:prstGeom>
            <a:noFill/>
            <a:ln>
              <a:noFill/>
              <a:miter lim="800000"/>
            </a:ln>
          </p:spPr>
        </p:sp>
      </p:grpSp>
      <p:sp>
        <p:nvSpPr>
          <p:cNvPr id="12296" name="Freeform 6"/>
          <p:cNvSpPr/>
          <p:nvPr/>
        </p:nvSpPr>
        <p:spPr>
          <a:xfrm>
            <a:off x="2600325" y="5264150"/>
            <a:ext cx="6208713" cy="4656138"/>
          </a:xfrm>
          <a:custGeom>
            <a:pathLst>
              <a:path w="6207676" h="4655757">
                <a:moveTo>
                  <a:pt x="0" y="0"/>
                </a:moveTo>
                <a:lnTo>
                  <a:pt x="6207676" y="0"/>
                </a:lnTo>
                <a:lnTo>
                  <a:pt x="6207676" y="4655758"/>
                </a:lnTo>
                <a:lnTo>
                  <a:pt x="0" y="46557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12297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МОЖЖЕВЕЛЬНИК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12298" name="TextBox 8"/>
          <p:cNvSpPr/>
          <p:nvPr/>
        </p:nvSpPr>
        <p:spPr>
          <a:xfrm>
            <a:off x="1028700" y="1903413"/>
            <a:ext cx="16230600" cy="2692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Часто встречается в виде кустарника, но бывают и деревья можжевельника.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Иголки или чешуйчатые листья, что зависит от возраста растения.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Шишкоягоды можжевельника </a:t>
            </a:r>
            <a:r>
              <a:rPr lang="ru-RU" altLang="en-US"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-</a:t>
            </a:r>
            <a:r>
              <a:rPr lang="ru-RU" altLang="en-US"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 </a:t>
            </a: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сине-чёрные или фиолетовые, используются в кулинарии и медицине.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Можжевельник очень устойчив к засухе и часто растёт на сухих и каменистых почвах.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13314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13315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13316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13317" name="Freeform 5"/>
          <p:cNvSpPr/>
          <p:nvPr/>
        </p:nvSpPr>
        <p:spPr>
          <a:xfrm>
            <a:off x="1677988" y="5230813"/>
            <a:ext cx="7466012" cy="4722812"/>
          </a:xfrm>
          <a:custGeom>
            <a:pathLst>
              <a:path w="7466601" h="4722625">
                <a:moveTo>
                  <a:pt x="0" y="0"/>
                </a:moveTo>
                <a:lnTo>
                  <a:pt x="7466601" y="0"/>
                </a:lnTo>
                <a:lnTo>
                  <a:pt x="7466601" y="4722625"/>
                </a:lnTo>
                <a:lnTo>
                  <a:pt x="0" y="47226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sp>
        <p:nvSpPr>
          <p:cNvPr id="13318" name="Freeform 6"/>
          <p:cNvSpPr/>
          <p:nvPr/>
        </p:nvSpPr>
        <p:spPr>
          <a:xfrm>
            <a:off x="10213975" y="5230813"/>
            <a:ext cx="5794375" cy="4722812"/>
          </a:xfrm>
          <a:custGeom>
            <a:pathLst>
              <a:path w="5794632" h="4722625">
                <a:moveTo>
                  <a:pt x="0" y="0"/>
                </a:moveTo>
                <a:lnTo>
                  <a:pt x="5794632" y="0"/>
                </a:lnTo>
                <a:lnTo>
                  <a:pt x="5794632" y="4722625"/>
                </a:lnTo>
                <a:lnTo>
                  <a:pt x="0" y="47226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>
            <a:noFill/>
            <a:round/>
          </a:ln>
        </p:spPr>
      </p:sp>
      <p:sp>
        <p:nvSpPr>
          <p:cNvPr id="13319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КЕДР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13320" name="TextBox 8"/>
          <p:cNvSpPr/>
          <p:nvPr/>
        </p:nvSpPr>
        <p:spPr>
          <a:xfrm>
            <a:off x="1028700" y="1903413"/>
            <a:ext cx="16230600" cy="3190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Кедры — большие хвойные деревья, которые произрастают в горах, особенно в Гималаях и на Ближнем Востоке.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Листья в виде длинных тонких иголок, собранных в пучки.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Шишки кедра крупные, округлые, созревают до трёх лет.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647700" lvl="1" indent="-323850">
              <a:lnSpc>
                <a:spcPts val="4200"/>
              </a:lnSpc>
              <a:buFont typeface=""/>
              <a:buChar char="•"/>
            </a:pPr>
            <a:r>
              <a:rPr sz="30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Кедровая древесина ценится за свою прочность и стойкость, используется для строительства и изготовления мебели.</a:t>
            </a:r>
            <a:endParaRPr sz="30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rgbClr val="ADD1C5"/>
        </a:solidFill>
      </p:bgPr>
    </p:bg>
    <p:spTree>
      <p:nvGrpSpPr>
        <p:cNvPr id="1" name=""/>
        <p:cNvGrpSpPr/>
        <p:nvPr/>
      </p:nvGrpSpPr>
      <p:grpSpPr/>
      <p:sp>
        <p:nvSpPr>
          <p:cNvPr id="14338" name="Freeform 2"/>
          <p:cNvSpPr/>
          <p:nvPr/>
        </p:nvSpPr>
        <p:spPr>
          <a:xfrm>
            <a:off x="257175" y="87313"/>
            <a:ext cx="1543050" cy="1882775"/>
          </a:xfrm>
          <a:custGeom>
            <a:pathLst>
              <a:path w="1542656" h="1881288">
                <a:moveTo>
                  <a:pt x="0" y="0"/>
                </a:moveTo>
                <a:lnTo>
                  <a:pt x="1542656" y="0"/>
                </a:lnTo>
                <a:lnTo>
                  <a:pt x="1542656" y="1881288"/>
                </a:lnTo>
                <a:lnTo>
                  <a:pt x="0" y="188128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  <a:ln>
            <a:noFill/>
            <a:round/>
          </a:ln>
        </p:spPr>
      </p:sp>
      <p:sp>
        <p:nvSpPr>
          <p:cNvPr id="14339" name="Freeform 3"/>
          <p:cNvSpPr/>
          <p:nvPr/>
        </p:nvSpPr>
        <p:spPr>
          <a:xfrm>
            <a:off x="0" y="7591425"/>
            <a:ext cx="963613" cy="2805113"/>
          </a:xfrm>
          <a:custGeom>
            <a:pathLst>
              <a:path w="963993" h="2804344">
                <a:moveTo>
                  <a:pt x="0" y="0"/>
                </a:moveTo>
                <a:lnTo>
                  <a:pt x="963993" y="0"/>
                </a:lnTo>
                <a:lnTo>
                  <a:pt x="963993" y="2804344"/>
                </a:lnTo>
                <a:lnTo>
                  <a:pt x="0" y="28043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>
            <a:noFill/>
            <a:round/>
          </a:ln>
        </p:spPr>
      </p:sp>
      <p:sp>
        <p:nvSpPr>
          <p:cNvPr id="14340" name="Freeform 4"/>
          <p:cNvSpPr/>
          <p:nvPr/>
        </p:nvSpPr>
        <p:spPr>
          <a:xfrm>
            <a:off x="15609888" y="0"/>
            <a:ext cx="2809875" cy="1798638"/>
          </a:xfrm>
          <a:custGeom>
            <a:pathLst>
              <a:path w="2809373" h="1797999">
                <a:moveTo>
                  <a:pt x="0" y="0"/>
                </a:moveTo>
                <a:lnTo>
                  <a:pt x="2809374" y="0"/>
                </a:lnTo>
                <a:lnTo>
                  <a:pt x="2809374" y="1797999"/>
                </a:lnTo>
                <a:lnTo>
                  <a:pt x="0" y="17979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>
            <a:noFill/>
            <a:round/>
          </a:ln>
        </p:spPr>
      </p:sp>
      <p:sp>
        <p:nvSpPr>
          <p:cNvPr id="14341" name="Freeform 5"/>
          <p:cNvSpPr/>
          <p:nvPr/>
        </p:nvSpPr>
        <p:spPr>
          <a:xfrm>
            <a:off x="3825875" y="6410325"/>
            <a:ext cx="5808663" cy="3876675"/>
          </a:xfrm>
          <a:custGeom>
            <a:pathLst>
              <a:path w="5808100" h="3876907">
                <a:moveTo>
                  <a:pt x="0" y="0"/>
                </a:moveTo>
                <a:lnTo>
                  <a:pt x="5808099" y="0"/>
                </a:lnTo>
                <a:lnTo>
                  <a:pt x="5808099" y="3876907"/>
                </a:lnTo>
                <a:lnTo>
                  <a:pt x="0" y="387690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>
            <a:noFill/>
            <a:round/>
          </a:ln>
        </p:spPr>
      </p:sp>
      <p:grpSp>
        <p:nvGrpSpPr>
          <p:cNvPr id="14344" name="Freeform 6"/>
          <p:cNvGrpSpPr/>
          <p:nvPr/>
        </p:nvGrpSpPr>
        <p:grpSpPr>
          <a:xfrm>
            <a:off x="12599988" y="1968500"/>
            <a:ext cx="5468937" cy="7291388"/>
            <a:chOff x="7937" y="1240"/>
            <a:chExt cx="3445" cy="4593"/>
          </a:xfrm>
        </p:grpSpPr>
        <p:pic>
          <p:nvPicPr>
            <p:cNvPr id="14342" name="Freeform 6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7937" y="1240"/>
              <a:ext cx="3445" cy="459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4343" name=""/>
            <p:cNvSpPr/>
            <p:nvPr/>
          </p:nvSpPr>
          <p:spPr>
            <a:xfrm>
              <a:off x="7936" y="1241"/>
              <a:ext cx="3447" cy="4591"/>
            </a:xfrm>
            <a:prstGeom prst="rect">
              <a:avLst/>
            </a:prstGeom>
            <a:noFill/>
            <a:ln>
              <a:noFill/>
              <a:miter lim="800000"/>
            </a:ln>
          </p:spPr>
        </p:sp>
      </p:grpSp>
      <p:sp>
        <p:nvSpPr>
          <p:cNvPr id="14345" name="TextBox 7"/>
          <p:cNvSpPr txBox="1"/>
          <p:nvPr/>
        </p:nvSpPr>
        <p:spPr>
          <a:xfrm>
            <a:off x="2278961" y="831101"/>
            <a:ext cx="13730077" cy="84588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0" marR="0" lvl="0" indent="0" algn="ctr">
              <a:lnSpc>
                <a:spcPts val="6550"/>
              </a:lnSpc>
            </a:pPr>
            <a:r>
              <a:rPr sz="6000">
                <a:solidFill>
                  <a:srgbClr val="335C50"/>
                </a:solidFill>
                <a:latin typeface="Intro Rust H2 Baseshade"/>
                <a:ea typeface="Intro Rust H2 Baseshade"/>
                <a:sym typeface="Intro Rust H2 Baseshade"/>
              </a:rPr>
              <a:t>ЛИСТВЕННИЦА</a:t>
            </a:r>
            <a:endParaRPr sz="6000">
              <a:solidFill>
                <a:srgbClr val="335C50"/>
              </a:solidFill>
              <a:latin typeface="Intro Rust H2 Baseshade"/>
              <a:ea typeface="Intro Rust H2 Baseshade"/>
              <a:sym typeface="Intro Rust H2 Baseshade"/>
            </a:endParaRPr>
          </a:p>
        </p:txBody>
      </p:sp>
      <p:sp>
        <p:nvSpPr>
          <p:cNvPr id="14346" name="TextBox 8"/>
          <p:cNvSpPr/>
          <p:nvPr/>
        </p:nvSpPr>
        <p:spPr>
          <a:xfrm>
            <a:off x="1028700" y="1912938"/>
            <a:ext cx="11403013" cy="4375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Лиственница широко распространена в нашей стране, особенно в Сибири.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Это очень светолюбивая и холодостойкая порода.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Хвоинки лиственницы светло-зелёные, мягкие, не имеющие плотной кожицы.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Сбрасывает хвою.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Древесина лиственницы твёрдая, тяжёлая и практически не гниёт в воде. 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  <a:p>
            <a:pPr marL="539750" lvl="1" indent="-269875">
              <a:lnSpc>
                <a:spcPts val="3500"/>
              </a:lnSpc>
              <a:buFont typeface=""/>
              <a:buChar char="•"/>
            </a:pPr>
            <a:r>
              <a:rPr sz="2500">
                <a:solidFill>
                  <a:srgbClr val="000000"/>
                </a:solidFill>
                <a:latin typeface="DM Sans" charset="0"/>
                <a:ea typeface="DM Sans" charset="0"/>
                <a:sym typeface="DM Sans" charset="0"/>
              </a:rPr>
              <a:t>Она используется для строительства мостов, крепления штолен в шахтах, изготовления телеграфных столбов.</a:t>
            </a:r>
            <a:endParaRPr sz="2500">
              <a:solidFill>
                <a:srgbClr val="000000"/>
              </a:solidFill>
              <a:latin typeface="DM Sans" charset="0"/>
              <a:ea typeface="DM Sans" charset="0"/>
              <a:sym typeface="DM Sans" charset="0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Произвольный</PresentationFormat>
  <Paragraphs>54</Paragraphs>
  <Slides>13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18">
      <vt:lpstr>Arial</vt:lpstr>
      <vt:lpstr>Calibri</vt:lpstr>
      <vt:lpstr>Intro Rust H2 Baseshade</vt:lpstr>
      <vt:lpstr>DM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3</cp:revision>
  <dcterms:created xsi:type="dcterms:W3CDTF">2006-08-16T00:00:00Z</dcterms:created>
  <dcterms:modified xsi:type="dcterms:W3CDTF">2025-02-01T09:03:43Z</dcterms:modified>
</cp:coreProperties>
</file>