
<file path=[Content_Types].xml><?xml version="1.0" encoding="utf-8"?>
<Types xmlns="http://schemas.openxmlformats.org/package/2006/content-types">
  <Default Extension="rels" ContentType="application/vnd.openxmlformats-package.relationships+xml"/>
  <Default Extension="jpeg" ContentType="image/jpe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6.12.1.0-->
<p:presentation xmlns:r="http://schemas.openxmlformats.org/officeDocument/2006/relationships" xmlns:a="http://schemas.openxmlformats.org/drawingml/2006/main" xmlns:p="http://schemas.openxmlformats.org/presentationml/2006/main">
  <p:sldMasterIdLst>
    <p:sldMasterId id="2147483672" r:id="rId1"/>
  </p:sldMasterIdLst>
  <p:notesMasterIdLst>
    <p:notesMasterId r:id="rId2"/>
  </p:notesMasterIdLst>
  <p:sldIdLst>
    <p:sldId id="271" r:id="rId3"/>
    <p:sldId id="319" r:id="rId4"/>
    <p:sldId id="331" r:id="rId5"/>
    <p:sldId id="275" r:id="rId6"/>
    <p:sldId id="324" r:id="rId7"/>
    <p:sldId id="261" r:id="rId8"/>
    <p:sldId id="262" r:id="rId9"/>
    <p:sldId id="316" r:id="rId10"/>
    <p:sldId id="276" r:id="rId11"/>
    <p:sldId id="318" r:id="rId12"/>
    <p:sldId id="270" r:id="rId13"/>
    <p:sldId id="320" r:id="rId14"/>
    <p:sldId id="260" r:id="rId15"/>
    <p:sldId id="322" r:id="rId16"/>
    <p:sldId id="321" r:id="rId17"/>
    <p:sldId id="323" r:id="rId18"/>
    <p:sldId id="325" r:id="rId19"/>
    <p:sldId id="333" r:id="rId20"/>
    <p:sldId id="326" r:id="rId21"/>
    <p:sldId id="327" r:id="rId22"/>
    <p:sldId id="328" r:id="rId23"/>
    <p:sldId id="300" r:id="rId24"/>
    <p:sldId id="329" r:id="rId25"/>
    <p:sldId id="332" r:id="rId26"/>
  </p:sldIdLst>
  <p:sldSz cx="9144000" cy="6858000" type="screen4x3"/>
  <p:notesSz cx="6858000" cy="9144000"/>
  <p:custDataLst>
    <p:tags r:id="rId27"/>
  </p:custDataLst>
  <p:defaultTextStyle>
    <a:defPPr algn="l" rtl="0" eaLnBrk="1" hangingPunct="1">
      <a:defRPr kumimoji="0" lang="ru-RU" altLang="en-US">
        <a:ea typeface="Arial"/>
      </a:defRPr>
    </a:defPPr>
    <a:lvl1pPr marL="0" indent="0" algn="l" defTabSz="914400" rtl="0" eaLnBrk="1" fontAlgn="base" hangingPunct="1">
      <a:lnSpc>
        <a:spcPct val="100000"/>
      </a:lnSpc>
      <a:spcBef>
        <a:spcPct val="0"/>
      </a:spcBef>
      <a:spcAft>
        <a:spcPct val="0"/>
      </a:spcAft>
      <a:buClrTx/>
      <a:buSzTx/>
      <a:buFontTx/>
      <a:buNone/>
      <a:defRPr kumimoji="0"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sz="1800" b="0" i="0" u="none">
        <a:solidFill>
          <a:schemeClr val="tx1"/>
        </a:solidFill>
        <a:latin typeface="Calibri" pitchFamily="34" charset="0"/>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slideViewPr>
    <p:cSldViewPr>
      <p:cViewPr>
        <p:scale>
          <a:sx n="121" d="100"/>
          <a:sy n="121" d="100"/>
        </p:scale>
        <p:origin x="0" y="0"/>
      </p:cViewPr>
    </p:cSldViewPr>
  </p:slideViewPr>
  <p:notesViewPr>
    <p:cSldViewPr>
      <p:cViewPr>
        <p:scale>
          <a:sx n="0" d="100"/>
          <a:sy n="0"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tags" Target="tags/tag1.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slide" Target="slides/slide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26626" name="Верхний колонтитул 1"/>
          <p:cNvSpPr>
            <a:spLocks noGrp="1"/>
          </p:cNvSpPr>
          <p:nvPr>
            <p:ph type="hdr" sz="quarter"/>
          </p:nvPr>
        </p:nvSpPr>
        <p:spPr>
          <a:xfrm>
            <a:off x="0" y="0"/>
            <a:ext cx="2971800" cy="457200"/>
          </a:xfrm>
          <a:prstGeom prst="rect">
            <a:avLst/>
          </a:prstGeom>
        </p:spPr>
        <p:txBody>
          <a:bodyPr rtlCol="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endParaRPr sz="1200"/>
          </a:p>
        </p:txBody>
      </p:sp>
      <p:sp>
        <p:nvSpPr>
          <p:cNvPr id="26627" name="Дата 2"/>
          <p:cNvSpPr>
            <a:spLocks noGrp="1"/>
          </p:cNvSpPr>
          <p:nvPr>
            <p:ph type="dt" idx="1"/>
          </p:nvPr>
        </p:nvSpPr>
        <p:spPr>
          <a:xfrm>
            <a:off x="3884613" y="0"/>
            <a:ext cx="2971800" cy="457200"/>
          </a:xfrm>
          <a:prstGeom prst="rect">
            <a:avLst/>
          </a:prstGeom>
        </p:spPr>
        <p:txBody>
          <a:bodyPr rtlCol="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r"/>
            <a:fld id="{F6CF3046-A5B7-4854-AFB2-F203EAA454A4}" type="datetime1">
              <a:rPr sz="1200"/>
              <a:t>*</a:t>
            </a:fld>
            <a:endParaRPr sz="1200"/>
          </a:p>
        </p:txBody>
      </p:sp>
      <p:sp>
        <p:nvSpPr>
          <p:cNvPr id="26628"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26629" name="Заметки 4"/>
          <p:cNvSpPr>
            <a:spLocks noGrp="1"/>
          </p:cNvSpPr>
          <p:nvPr>
            <p:ph type="body" sz="quarter" idx="3"/>
          </p:nvPr>
        </p:nvSpPr>
        <p:spPr>
          <a:xfrm>
            <a:off x="685800" y="4343400"/>
            <a:ext cx="5486400" cy="4114800"/>
          </a:xfrm>
          <a:prstGeom prst="rect">
            <a:avLst/>
          </a:prstGeom>
        </p:spPr>
        <p:txBody>
          <a:bodyPr rtlCol="0">
            <a:noAutofit/>
          </a:bodyPr>
          <a:lstStyle>
            <a:lvl1pPr marL="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1pPr>
            <a:lvl2pPr marL="45720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2pPr>
            <a:lvl3pPr marL="91440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3pPr>
            <a:lvl4pPr marL="137160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4pPr>
            <a:lvl5pPr marL="182880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5pPr>
          </a:lstStyle>
          <a:p>
            <a:pPr lvl="0"/>
            <a:r>
              <a:t>Образец текста</a:t>
            </a:r>
          </a:p>
          <a:p>
            <a:pPr lvl="1"/>
            <a:r>
              <a:t>Второй уровень</a:t>
            </a:r>
          </a:p>
          <a:p>
            <a:pPr lvl="2"/>
            <a:r>
              <a:t>Третий уровень</a:t>
            </a:r>
          </a:p>
          <a:p>
            <a:pPr lvl="3"/>
            <a:r>
              <a:t>Четвертый уровень</a:t>
            </a:r>
          </a:p>
          <a:p>
            <a:pPr lvl="4"/>
            <a:r>
              <a:t>Пятый уровень</a:t>
            </a:r>
          </a:p>
        </p:txBody>
      </p:sp>
      <p:sp>
        <p:nvSpPr>
          <p:cNvPr id="26630" name="Нижний колонтитул 5"/>
          <p:cNvSpPr>
            <a:spLocks noGrp="1"/>
          </p:cNvSpPr>
          <p:nvPr>
            <p:ph type="ftr" sz="quarter" idx="4"/>
          </p:nvPr>
        </p:nvSpPr>
        <p:spPr>
          <a:xfrm>
            <a:off x="0" y="8685213"/>
            <a:ext cx="2971800" cy="457200"/>
          </a:xfrm>
          <a:prstGeom prst="rect">
            <a:avLst/>
          </a:prstGeom>
        </p:spPr>
        <p:txBody>
          <a:bodyPr rtlCol="0" anchor="b"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endParaRPr sz="1200"/>
          </a:p>
        </p:txBody>
      </p:sp>
      <p:sp>
        <p:nvSpPr>
          <p:cNvPr id="26631" name="Номер слайда 6"/>
          <p:cNvSpPr>
            <a:spLocks noGrp="1"/>
          </p:cNvSpPr>
          <p:nvPr>
            <p:ph type="sldNum" sz="quarter" idx="5"/>
          </p:nvPr>
        </p:nvSpPr>
        <p:spPr>
          <a:xfrm>
            <a:off x="3884613" y="8685213"/>
            <a:ext cx="2971800" cy="457200"/>
          </a:xfrm>
          <a:prstGeom prst="rect">
            <a:avLst/>
          </a:prstGeom>
        </p:spPr>
        <p:txBody>
          <a:bodyPr rtlCol="0" anchor="b"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r"/>
            <a:fld id="{3AE55934-7B2A-46EF-B83B-A11CE7659184}" type="slidenum">
              <a:rPr sz="1200"/>
              <a:t>*</a:t>
            </a:fld>
            <a:endParaRPr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7650" name="Образ слайда 1"/>
          <p:cNvSpPr/>
          <p:nvPr>
            <p:ph type="sldImg"/>
          </p:nvPr>
        </p:nvSpPr>
        <p:spPr>
          <a:xfrm>
            <a:off x="1143000" y="685800"/>
            <a:ext cx="4572000" cy="3429000"/>
          </a:xfrm>
          <a:prstGeom prst="rect">
            <a:avLst/>
          </a:prstGeom>
          <a:noFill/>
          <a:ln>
            <a:miter lim="800000"/>
          </a:ln>
        </p:spPr>
      </p:sp>
      <p:sp>
        <p:nvSpPr>
          <p:cNvPr id="27651" name="Заметки 2"/>
          <p:cNvSpPr/>
          <p:nvPr>
            <p:ph type="body" idx="1"/>
          </p:nvPr>
        </p:nvSpPr>
        <p:spPr>
          <a:xfrm>
            <a:off x="685800" y="4343400"/>
            <a:ext cx="5486400" cy="4114800"/>
          </a:xfrm>
          <a:prstGeom prst="rect">
            <a:avLst/>
          </a:prstGeom>
          <a:noFill/>
          <a:ln>
            <a:miter lim="800000"/>
          </a:ln>
        </p:spPr>
        <p:txBody>
          <a:bodyPr vert="horz" wrap="square" lIns="91440" tIns="45720" rIns="91440" bIns="45720" anchor="t" anchorCtr="0">
            <a:noAutofit/>
          </a:bodyPr>
          <a:lstStyle>
            <a:lvl1pPr marL="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1pPr>
            <a:lvl2pPr marL="742950" indent="-28575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2pPr>
            <a:lvl3pPr marL="11430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3pPr>
            <a:lvl4pPr marL="16002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4pPr>
            <a:lvl5pPr marL="20574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5pPr>
          </a:lstStyle>
          <a:p>
            <a:pPr marL="0" lvl="0" indent="0">
              <a:spcBef>
                <a:spcPct val="0"/>
              </a:spcBef>
            </a:pPr>
            <a:r>
              <a:t>Классификация растений. Вид как основная систематическая категория. Система растительного мира. Низшие, высшие споровые, высшие семенные растения. Основные таксоны (категории) систематики растений (царство, отдел, класс, порядок, семейство, род, вид). История развития систематики, описание видов, открытие новых видов. Роль систематики в биологии.</a:t>
            </a:r>
          </a:p>
        </p:txBody>
      </p:sp>
      <p:sp>
        <p:nvSpPr>
          <p:cNvPr id="27652" name="Номер слайда 3"/>
          <p:cNvSpPr/>
          <p:nvPr>
            <p:ph type="sldNum"/>
          </p:nvPr>
        </p:nvSpPr>
        <p:spPr>
          <a:xfrm>
            <a:off x="3884612" y="8685212"/>
            <a:ext cx="2971800" cy="457200"/>
          </a:xfrm>
          <a:prstGeom prst="rect">
            <a:avLst/>
          </a:prstGeom>
          <a:noFill/>
          <a:ln>
            <a:noFill/>
            <a:miter lim="800000"/>
          </a:ln>
        </p:spPr>
        <p:txBody>
          <a:bodyPr anchor="b"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r"/>
            <a:fld id="{3CF04855-3800-4EBA-B527-D2D259C764AA}" type="slidenum">
              <a:rPr sz="1200"/>
              <a:t>1</a:t>
            </a:fld>
            <a:endParaRPr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8674" name="Образ слайда 1"/>
          <p:cNvSpPr/>
          <p:nvPr>
            <p:ph type="sldImg"/>
          </p:nvPr>
        </p:nvSpPr>
        <p:spPr>
          <a:xfrm>
            <a:off x="1143000" y="685800"/>
            <a:ext cx="4572000" cy="3429000"/>
          </a:xfrm>
          <a:prstGeom prst="rect">
            <a:avLst/>
          </a:prstGeom>
          <a:noFill/>
          <a:ln>
            <a:miter lim="800000"/>
          </a:ln>
        </p:spPr>
      </p:sp>
      <p:sp>
        <p:nvSpPr>
          <p:cNvPr id="28675" name="Заметки 2"/>
          <p:cNvSpPr/>
          <p:nvPr>
            <p:ph type="body" idx="1"/>
          </p:nvPr>
        </p:nvSpPr>
        <p:spPr>
          <a:xfrm>
            <a:off x="685800" y="4343400"/>
            <a:ext cx="5486400" cy="4114800"/>
          </a:xfrm>
          <a:prstGeom prst="rect">
            <a:avLst/>
          </a:prstGeom>
          <a:noFill/>
          <a:ln>
            <a:miter lim="800000"/>
          </a:ln>
        </p:spPr>
        <p:txBody>
          <a:bodyPr vert="horz" wrap="square" lIns="91440" tIns="45720" rIns="91440" bIns="45720" anchor="t" anchorCtr="0">
            <a:noAutofit/>
          </a:bodyPr>
          <a:lstStyle>
            <a:lvl1pPr marL="0" indent="0" algn="l" defTabSz="914400"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1pPr>
            <a:lvl2pPr marL="742950" indent="-28575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2pPr>
            <a:lvl3pPr marL="11430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3pPr>
            <a:lvl4pPr marL="16002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4pPr>
            <a:lvl5pPr marL="2057400" indent="-228600" algn="l" rtl="0" eaLnBrk="1" fontAlgn="base" hangingPunct="1">
              <a:lnSpc>
                <a:spcPct val="100000"/>
              </a:lnSpc>
              <a:spcBef>
                <a:spcPct val="30000"/>
              </a:spcBef>
              <a:spcAft>
                <a:spcPct val="0"/>
              </a:spcAft>
              <a:buClrTx/>
              <a:buSzTx/>
              <a:buFontTx/>
              <a:buNone/>
              <a:defRPr kumimoji="0" lang="ru-RU" altLang="en-US" sz="1200" b="0" i="0" u="none">
                <a:solidFill>
                  <a:schemeClr val="tx1"/>
                </a:solidFill>
                <a:latin typeface="Calibri" pitchFamily="34" charset="0"/>
              </a:defRPr>
            </a:lvl5pPr>
          </a:lstStyle>
          <a:p>
            <a:pPr marL="0" lvl="0" indent="0">
              <a:spcBef>
                <a:spcPct val="0"/>
              </a:spcBef>
            </a:pPr>
          </a:p>
        </p:txBody>
      </p:sp>
      <p:sp>
        <p:nvSpPr>
          <p:cNvPr id="28676" name="Номер слайда 3"/>
          <p:cNvSpPr/>
          <p:nvPr>
            <p:ph type="sldNum"/>
          </p:nvPr>
        </p:nvSpPr>
        <p:spPr>
          <a:xfrm>
            <a:off x="3884612" y="8685212"/>
            <a:ext cx="2971800" cy="457200"/>
          </a:xfrm>
          <a:prstGeom prst="rect">
            <a:avLst/>
          </a:prstGeom>
          <a:noFill/>
          <a:ln>
            <a:noFill/>
            <a:miter lim="800000"/>
          </a:ln>
        </p:spPr>
        <p:txBody>
          <a:bodyPr anchor="b"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r"/>
            <a:fld id="{2B913A53-50AA-469B-9B39-0FE8624D2796}" type="slidenum">
              <a:rPr sz="1200"/>
              <a:t>13</a:t>
            </a:fld>
            <a:endParaRPr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Титульный слайд">
    <p:spTree>
      <p:nvGrpSpPr>
        <p:cNvPr id="1" name=""/>
        <p:cNvGrpSpPr/>
        <p:nvPr/>
      </p:nvGrpSpPr>
      <p:grpSpPr>
        <a:xfrm>
          <a:off x="0" y="0"/>
          <a:ext cx="0" cy="0"/>
        </a:xfrm>
      </p:grpSpPr>
      <p:sp>
        <p:nvSpPr>
          <p:cNvPr id="2" name="Заголовок 1">
            <a:extLst>
              <a:ext uri="{FF2B5EF4-FFF2-40B4-BE49-F238E27FC236}"/>
            </a:extLst>
          </p:cNvPr>
          <p:cNvSpPr>
            <a:spLocks noGrp="1"/>
          </p:cNvSpPr>
          <p:nvPr>
            <p:ph type="ctrTitle"/>
          </p:nvPr>
        </p:nvSpPr>
        <p:spPr>
          <a:xfrm>
            <a:off x="1143000" y="1122363"/>
            <a:ext cx="6858000" cy="2387600"/>
          </a:xfrm>
        </p:spPr>
        <p:txBody>
          <a:bodyPr anchor="b"/>
          <a:lstStyle>
            <a:lvl1pPr algn="ctr">
              <a:defRPr sz="4500"/>
            </a:lvl1pPr>
          </a:lstStyle>
          <a:p>
            <a:r>
              <a:rPr lang="ru-RU"/>
              <a:t>Образец заголовка</a:t>
            </a:r>
          </a:p>
        </p:txBody>
      </p:sp>
      <p:sp>
        <p:nvSpPr>
          <p:cNvPr id="3" name="Подзаголовок 2">
            <a:extLst>
              <a:ext uri="{FF2B5EF4-FFF2-40B4-BE49-F238E27FC236}"/>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Заголовок раздела">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a:xfrm>
            <a:off x="623888" y="1709739"/>
            <a:ext cx="7886700" cy="2852737"/>
          </a:xfrm>
        </p:spPr>
        <p:txBody>
          <a:bodyPr anchor="b"/>
          <a:lstStyle>
            <a:lvl1pPr>
              <a:defRPr sz="4500"/>
            </a:lvl1pPr>
          </a:lstStyle>
          <a:p>
            <a:r>
              <a:rPr lang="ru-RU"/>
              <a:t>Образец заголовка</a:t>
            </a:r>
          </a:p>
        </p:txBody>
      </p:sp>
      <p:sp>
        <p:nvSpPr>
          <p:cNvPr id="3" name="Текст 2">
            <a:extLst>
              <a:ext uri="{FF2B5EF4-FFF2-40B4-BE49-F238E27FC236}"/>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Два объекта">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extLst>
          </p:cNvPr>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extLst>
          </p:cNvPr>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Сравнение">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a:xfrm>
            <a:off x="629841" y="365126"/>
            <a:ext cx="7886700" cy="1325563"/>
          </a:xfrm>
        </p:spPr>
        <p:txBody>
          <a:bodyPr/>
          <a:lstStyle/>
          <a:p>
            <a:r>
              <a:rPr lang="ru-RU"/>
              <a:t>Образец заголовка</a:t>
            </a:r>
          </a:p>
        </p:txBody>
      </p:sp>
      <p:sp>
        <p:nvSpPr>
          <p:cNvPr id="3" name="Текст 2">
            <a:extLst>
              <a:ext uri="{FF2B5EF4-FFF2-40B4-BE49-F238E27FC236}"/>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Объект 3">
            <a:extLst>
              <a:ext uri="{FF2B5EF4-FFF2-40B4-BE49-F238E27FC236}"/>
            </a:extLst>
          </p:cNvPr>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Объект 5">
            <a:extLst>
              <a:ext uri="{FF2B5EF4-FFF2-40B4-BE49-F238E27FC236}"/>
            </a:extLst>
          </p:cNvPr>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Только заголовок">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p:txBody>
          <a:bodyPr/>
          <a:lstStyle/>
          <a:p>
            <a:r>
              <a:rPr lang="ru-RU"/>
              <a:t>Образец заголовка</a:t>
            </a: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Пустой слайд">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Объект с подписью">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Объект 2">
            <a:extLst>
              <a:ext uri="{FF2B5EF4-FFF2-40B4-BE49-F238E27FC236}"/>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Рисунок с подписью">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Рисунок 2">
            <a:extLst>
              <a:ext uri="{FF2B5EF4-FFF2-40B4-BE49-F238E27FC236}"/>
            </a:extLst>
          </p:cNvPr>
          <p:cNvSpPr>
            <a:spLocks noGrp="1"/>
          </p:cNvSpPr>
          <p:nvPr>
            <p:ph type="pic" idx="1"/>
          </p:nvPr>
        </p:nvSpPr>
        <p:spPr>
          <a:xfrm>
            <a:off x="3887391" y="987426"/>
            <a:ext cx="4629150" cy="4873625"/>
          </a:xfrm>
        </p:spPr>
        <p:txBody>
          <a:bodyPr vert="horz" lIns="91440" tIns="45720" rIns="91440" bIns="45720"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auto" latinLnBrk="0" hangingPunct="1">
              <a:lnSpc>
                <a:spcPct val="90000"/>
              </a:lnSpc>
              <a:spcBef>
                <a:spcPts val="750"/>
              </a:spcBef>
              <a:spcAft>
                <a:spcPct val="0"/>
              </a:spcAft>
              <a:buClrTx/>
              <a:buSzTx/>
              <a:buFont typeface="Arial" panose="020b0604020202020204" pitchFamily="34" charset="0"/>
              <a:buNone/>
              <a:defRPr/>
            </a:pPr>
            <a:endParaRPr kumimoji="0" lang="ru-RU" sz="2400" b="0" i="0" u="none" strike="noStrike" kern="1200" cap="none" spc="0" normalizeH="0" baseline="0" noProof="0">
              <a:ln>
                <a:noFill/>
              </a:ln>
              <a:solidFill>
                <a:schemeClr val="tx1"/>
              </a:solidFill>
              <a:effectLst/>
              <a:uLnTx/>
              <a:uFillTx/>
              <a:latin typeface="+mn-lt"/>
              <a:ea typeface="+mn-ea"/>
              <a:cs typeface="+mn-cs"/>
            </a:endParaRPr>
          </a:p>
        </p:txBody>
      </p:sp>
      <p:sp>
        <p:nvSpPr>
          <p:cNvPr id="4" name="Текст 3">
            <a:extLst>
              <a:ext uri="{FF2B5EF4-FFF2-40B4-BE49-F238E27FC236}"/>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Заголовок и вертикальный текст">
    <p:spTree>
      <p:nvGrpSpPr>
        <p:cNvPr id="1" name=""/>
        <p:cNvGrpSpPr/>
        <p:nvPr/>
      </p:nvGrpSpPr>
      <p:grpSpPr>
        <a:xfrm>
          <a:off x="0" y="0"/>
          <a:ext cx="0" cy="0"/>
        </a:xfrm>
      </p:grpSpPr>
      <p:sp>
        <p:nvSpPr>
          <p:cNvPr id="2" name="Заголовок 1">
            <a:extLst>
              <a:ext uri="{FF2B5EF4-FFF2-40B4-BE49-F238E27FC236}"/>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Вертикальный заголовок и текст">
    <p:spTree>
      <p:nvGrpSpPr>
        <p:cNvPr id="1" name=""/>
        <p:cNvGrpSpPr/>
        <p:nvPr/>
      </p:nvGrpSpPr>
      <p:grpSpPr>
        <a:xfrm>
          <a:off x="0" y="0"/>
          <a:ext cx="0" cy="0"/>
        </a:xfrm>
      </p:grpSpPr>
      <p:sp>
        <p:nvSpPr>
          <p:cNvPr id="2" name="Вертикальный заголовок 1">
            <a:extLst>
              <a:ext uri="{FF2B5EF4-FFF2-40B4-BE49-F238E27FC236}"/>
            </a:extLst>
          </p:cNvPr>
          <p:cNvSpPr>
            <a:spLocks noGrp="1"/>
          </p:cNvSpPr>
          <p:nvPr>
            <p:ph type="title" orient="vert"/>
          </p:nvPr>
        </p:nvSpPr>
        <p:spPr>
          <a:xfrm>
            <a:off x="6543675" y="365125"/>
            <a:ext cx="1971675" cy="5811838"/>
          </a:xfrm>
        </p:spPr>
        <p:txBody>
          <a:bodyPr vert="eaVert"/>
          <a:lstStyle/>
          <a:p>
            <a:r>
              <a:rPr lang="ru-RU"/>
              <a:t>Образец заголовка</a:t>
            </a:r>
          </a:p>
        </p:txBody>
      </p:sp>
      <p:sp>
        <p:nvSpPr>
          <p:cNvPr id="3" name="Вертикальный текст 2">
            <a:extLst>
              <a:ext uri="{FF2B5EF4-FFF2-40B4-BE49-F238E27FC236}"/>
            </a:extLst>
          </p:cNvPr>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Заголовок 1"/>
          <p:cNvSpPr/>
          <p:nvPr>
            <p:ph type="title"/>
          </p:nvPr>
        </p:nvSpPr>
        <p:spPr>
          <a:xfrm>
            <a:off x="628650" y="365125"/>
            <a:ext cx="7886700" cy="1325562"/>
          </a:xfrm>
          <a:prstGeom prst="rect">
            <a:avLst/>
          </a:prstGeom>
          <a:noFill/>
          <a:ln>
            <a:noFill/>
            <a:miter lim="800000"/>
          </a:ln>
        </p:spPr>
        <p:txBody>
          <a:bodyPr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Образец заголовка</a:t>
            </a:r>
          </a:p>
        </p:txBody>
      </p:sp>
      <p:sp>
        <p:nvSpPr>
          <p:cNvPr id="1027" name="Текст 2">
            <a:extLst>
              <a:ext uri="{FF2B5EF4-FFF2-40B4-BE49-F238E27FC236}"/>
            </a:extLst>
          </p:cNvPr>
          <p:cNvSpPr>
            <a:spLocks noGrp="1"/>
          </p:cNvSpPr>
          <p:nvPr>
            <p:ph type="body" idx="1"/>
          </p:nvPr>
        </p:nvSpPr>
        <p:spPr>
          <a:xfrm>
            <a:off x="628650" y="1825625"/>
            <a:ext cx="7886700" cy="4351338"/>
          </a:xfrm>
          <a:prstGeom prst="rect">
            <a:avLst/>
          </a:prstGeom>
        </p:spPr>
        <p:txBody>
          <a:bodyPr rtlCol="0">
            <a:noAutofit/>
          </a:bodyPr>
          <a:lstStyle>
            <a:lvl1pPr marL="17145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lvl="0"/>
            <a:r>
              <a:t>Образец текста</a:t>
            </a:r>
          </a:p>
          <a:p>
            <a:pPr lvl="1"/>
            <a:r>
              <a:t>Второй уровень</a:t>
            </a:r>
          </a:p>
          <a:p>
            <a:pPr lvl="2"/>
            <a:r>
              <a:t>Третий уровень</a:t>
            </a:r>
          </a:p>
          <a:p>
            <a:pPr lvl="3"/>
            <a:r>
              <a:t>Четвертый уровень</a:t>
            </a:r>
          </a:p>
          <a:p>
            <a:pPr lvl="4"/>
            <a:r>
              <a:t>Пятый уровень</a:t>
            </a:r>
          </a:p>
        </p:txBody>
      </p:sp>
      <p:sp>
        <p:nvSpPr>
          <p:cNvPr id="1028" name="Дата 3">
            <a:extLst>
              <a:ext uri="{FF2B5EF4-FFF2-40B4-BE49-F238E27FC236}"/>
            </a:extLst>
          </p:cNvPr>
          <p:cNvSpPr>
            <a:spLocks noGrp="1"/>
          </p:cNvSpPr>
          <p:nvPr>
            <p:ph type="dt" sz="half" idx="2"/>
          </p:nvPr>
        </p:nvSpPr>
        <p:spPr>
          <a:xfrm>
            <a:off x="628650" y="6356351"/>
            <a:ext cx="2057400" cy="365125"/>
          </a:xfrm>
          <a:prstGeom prst="rect">
            <a:avLst/>
          </a:prstGeom>
        </p:spPr>
        <p:txBody>
          <a:bodyPr rtlCol="0" anchor="ctr"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fld id="{B0B27E8C-2D03-4C1D-AFB6-3594BF3CCDA5}" type="datetime1">
              <a:rPr sz="900">
                <a:solidFill>
                  <a:srgbClr val="898989"/>
                </a:solidFill>
              </a:rPr>
              <a:t>*</a:t>
            </a:fld>
            <a:endParaRPr sz="900">
              <a:solidFill>
                <a:srgbClr val="898989"/>
              </a:solidFill>
            </a:endParaRPr>
          </a:p>
        </p:txBody>
      </p:sp>
      <p:sp>
        <p:nvSpPr>
          <p:cNvPr id="1029" name="Нижний колонтитул 4">
            <a:extLst>
              <a:ext uri="{FF2B5EF4-FFF2-40B4-BE49-F238E27FC236}"/>
            </a:extLst>
          </p:cNvPr>
          <p:cNvSpPr>
            <a:spLocks noGrp="1"/>
          </p:cNvSpPr>
          <p:nvPr>
            <p:ph type="ftr" sz="quarter" idx="3"/>
          </p:nvPr>
        </p:nvSpPr>
        <p:spPr>
          <a:xfrm>
            <a:off x="3028950" y="6356351"/>
            <a:ext cx="3086100" cy="365125"/>
          </a:xfrm>
          <a:prstGeom prst="rect">
            <a:avLst/>
          </a:prstGeom>
        </p:spPr>
        <p:txBody>
          <a:bodyPr rtlCol="0" anchor="ctr"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ctr"/>
            <a:endParaRPr sz="900">
              <a:solidFill>
                <a:srgbClr val="898989"/>
              </a:solidFill>
            </a:endParaRPr>
          </a:p>
        </p:txBody>
      </p:sp>
      <p:sp>
        <p:nvSpPr>
          <p:cNvPr id="1030" name="Номер слайда 5">
            <a:extLst>
              <a:ext uri="{FF2B5EF4-FFF2-40B4-BE49-F238E27FC236}"/>
            </a:extLst>
          </p:cNvPr>
          <p:cNvSpPr>
            <a:spLocks noGrp="1"/>
          </p:cNvSpPr>
          <p:nvPr>
            <p:ph type="sldNum" sz="quarter" idx="4"/>
          </p:nvPr>
        </p:nvSpPr>
        <p:spPr>
          <a:xfrm>
            <a:off x="6457950" y="6356351"/>
            <a:ext cx="2057400" cy="365125"/>
          </a:xfrm>
          <a:prstGeom prst="rect">
            <a:avLst/>
          </a:prstGeom>
        </p:spPr>
        <p:txBody>
          <a:bodyPr rtlCol="0" anchor="ctr" anchorCtr="0">
            <a:noAutofit/>
          </a:bodyPr>
          <a:lstStyle>
            <a:defPPr>
              <a:defRPr lang="ru-RU"/>
            </a:defPPr>
            <a:lvl1pPr marL="0" indent="0" algn="l" defTabSz="685800"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ru-RU" altLang="en-US" sz="1350" b="0" i="0" u="none" kern="1200">
                <a:solidFill>
                  <a:schemeClr val="tx1"/>
                </a:solidFill>
                <a:latin typeface="+mn-lt"/>
                <a:ea typeface="+mn-ea"/>
                <a:cs typeface="+mn-cs"/>
              </a:defRPr>
            </a:lvl5pPr>
            <a:lvl6pPr marL="1714500" algn="l" defTabSz="685800" rtl="0" eaLnBrk="1" latinLnBrk="0" hangingPunct="1">
              <a:defRPr lang="ru-RU" altLang="en-US" sz="1350" kern="1200">
                <a:solidFill>
                  <a:schemeClr val="tx1"/>
                </a:solidFill>
                <a:latin typeface="+mn-lt"/>
                <a:ea typeface="+mn-ea"/>
                <a:cs typeface="+mn-cs"/>
              </a:defRPr>
            </a:lvl6pPr>
            <a:lvl7pPr marL="2057400" algn="l" defTabSz="685800" rtl="0" eaLnBrk="1" latinLnBrk="0" hangingPunct="1">
              <a:defRPr lang="ru-RU" altLang="en-US" sz="1350" kern="1200">
                <a:solidFill>
                  <a:schemeClr val="tx1"/>
                </a:solidFill>
                <a:latin typeface="+mn-lt"/>
                <a:ea typeface="+mn-ea"/>
                <a:cs typeface="+mn-cs"/>
              </a:defRPr>
            </a:lvl7pPr>
            <a:lvl8pPr marL="2400300" algn="l" defTabSz="685800" rtl="0" eaLnBrk="1" latinLnBrk="0" hangingPunct="1">
              <a:defRPr lang="ru-RU" altLang="en-US" sz="1350" kern="1200">
                <a:solidFill>
                  <a:schemeClr val="tx1"/>
                </a:solidFill>
                <a:latin typeface="+mn-lt"/>
                <a:ea typeface="+mn-ea"/>
                <a:cs typeface="+mn-cs"/>
              </a:defRPr>
            </a:lvl8pPr>
            <a:lvl9pPr marL="2743200" algn="l" defTabSz="685800" rtl="0" eaLnBrk="1" latinLnBrk="0" hangingPunct="1">
              <a:defRPr lang="ru-RU" altLang="en-US" sz="1350" kern="1200">
                <a:solidFill>
                  <a:schemeClr val="tx1"/>
                </a:solidFill>
                <a:latin typeface="+mn-lt"/>
                <a:ea typeface="+mn-ea"/>
                <a:cs typeface="+mn-cs"/>
              </a:defRPr>
            </a:lvl9pPr>
          </a:lstStyle>
          <a:p>
            <a:pPr marL="0" lvl="0" indent="0" algn="r"/>
            <a:fld id="{6A7F386E-975A-4D7F-87C8-A82A348BFE5C}" type="slidenum">
              <a:rPr sz="900">
                <a:solidFill>
                  <a:srgbClr val="898989"/>
                </a:solidFill>
              </a:rPr>
              <a:t>*</a:t>
            </a:fld>
            <a:endParaRPr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marL="0" indent="0" algn="l" defTabSz="685800" rtl="0" eaLnBrk="1" fontAlgn="base" latinLnBrk="0" hangingPunct="1">
        <a:lnSpc>
          <a:spcPct val="90000"/>
        </a:lnSpc>
        <a:spcBef>
          <a:spcPct val="0"/>
        </a:spcBef>
        <a:spcAft>
          <a:spcPct val="0"/>
        </a:spcAft>
        <a:buClrTx/>
        <a:buSzTx/>
        <a:buFontTx/>
        <a:buNone/>
        <a:defRPr kumimoji="0" sz="3300" b="0" i="0" u="none" kern="1200">
          <a:solidFill>
            <a:schemeClr val="tx1"/>
          </a:solidFill>
          <a:latin typeface="+mj-lt"/>
          <a:ea typeface="+mj-ea"/>
          <a:cs typeface="+mj-cs"/>
        </a:defRPr>
      </a:lvl1pPr>
    </p:titleStyle>
    <p:bodyStyle>
      <a:lvl1pPr marL="17145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defRPr kumimoji="0"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indent="0" algn="l" defTabSz="685800" rtl="0" eaLnBrk="1" fontAlgn="base" latinLnBrk="0" hangingPunct="1">
        <a:lnSpc>
          <a:spcPct val="100000"/>
        </a:lnSpc>
        <a:spcBef>
          <a:spcPct val="0"/>
        </a:spcBef>
        <a:spcAft>
          <a:spcPct val="0"/>
        </a:spcAft>
        <a:buClrTx/>
        <a:buSzTx/>
        <a:buFontTx/>
        <a:buNone/>
        <a:defRPr kumimoji="0" sz="1350" b="0" i="0" u="none"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kumimoji="0" sz="1350" b="0" i="0" u="none"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kumimoji="0" sz="1350" b="0" i="0" u="none"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kumimoji="0" sz="1350" b="0" i="0" u="none"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kumimoji="0" sz="1350" b="0" i="0" u="none"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image" Target="../media/image9.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 Id="rId6" Type="http://schemas.openxmlformats.org/officeDocument/2006/relationships/image" Target="../media/image19.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 Id="rId3" Type="http://schemas.openxmlformats.org/officeDocument/2006/relationships/image" Target="../media/image2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5.jpeg" /><Relationship Id="rId3" Type="http://schemas.openxmlformats.org/officeDocument/2006/relationships/image" Target="../media/image2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jpe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050" name="Рисунок 3"/>
          <p:cNvPicPr/>
          <p:nvPr/>
        </p:nvPicPr>
        <p:blipFill>
          <a:blip r:embed="rId3"/>
          <a:stretch>
            <a:fillRect/>
          </a:stretch>
        </p:blipFill>
        <p:spPr>
          <a:xfrm>
            <a:off x="1562100" y="0"/>
            <a:ext cx="6019800" cy="6858000"/>
          </a:xfrm>
          <a:prstGeom prst="rect">
            <a:avLst/>
          </a:prstGeom>
          <a:noFill/>
          <a:ln>
            <a:noFill/>
            <a:miter lim="800000"/>
          </a:ln>
        </p:spPr>
      </p:pic>
      <p:sp>
        <p:nvSpPr>
          <p:cNvPr id="2051" name="Заголовок 1"/>
          <p:cNvSpPr/>
          <p:nvPr>
            <p:ph type="ctrTitle" idx="4294967295"/>
          </p:nvPr>
        </p:nvSpPr>
        <p:spPr>
          <a:xfrm>
            <a:off x="1562100" y="2565400"/>
            <a:ext cx="6019800" cy="719138"/>
          </a:xfrm>
          <a:prstGeom prst="rect">
            <a:avLst/>
          </a:prstGeom>
          <a:solidFill>
            <a:schemeClr val="bg1">
              <a:alpha val="76077"/>
            </a:schemeClr>
          </a:solidFill>
          <a:ln>
            <a:miter lim="800000"/>
          </a:ln>
        </p:spPr>
        <p:txBody>
          <a:bodyPr vert="horz" wrap="square" lIns="91440" tIns="45720" rIns="91440" bIns="45720" anchor="b" anchorCtr="0">
            <a:noAutofit/>
          </a:bodyPr>
          <a:lstStyle>
            <a:lvl1pPr marL="0" indent="0" algn="l" defTabSz="685800" rtl="0" eaLnBrk="1" fontAlgn="base" hangingPunct="1">
              <a:lnSpc>
                <a:spcPct val="90000"/>
              </a:lnSpc>
              <a:spcBef>
                <a:spcPct val="0"/>
              </a:spcBef>
              <a:spcAft>
                <a:spcPct val="0"/>
              </a:spcAft>
              <a:buClrTx/>
              <a:buSzTx/>
              <a:buFontTx/>
              <a:buNone/>
              <a:defRPr kumimoji="0" lang="ru-RU" altLang="en-US" sz="3300" b="0" i="0" u="none">
                <a:solidFill>
                  <a:schemeClr val="tx1"/>
                </a:solidFill>
                <a:latin typeface="Calibri Light" pitchFamily="34" charset="0"/>
              </a:defRPr>
            </a:lvl1pPr>
          </a:lstStyle>
          <a:p>
            <a:pPr lvl="0" algn="ctr"/>
            <a:r>
              <a:rPr sz="4800" b="1"/>
              <a:t>Систематика растений</a:t>
            </a:r>
            <a:endParaRPr sz="4800" b="1"/>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4" name="Заголовок 1">
            <a:extLst>
              <a:ext uri="{FF2B5EF4-FFF2-40B4-BE49-F238E27FC236}"/>
            </a:extLst>
          </p:cNvPr>
          <p:cNvSpPr>
            <a:spLocks noGrp="1"/>
          </p:cNvSpPr>
          <p:nvPr>
            <p:ph type="title" idx="4294967295"/>
          </p:nvPr>
        </p:nvSpPr>
        <p:spPr>
          <a:xfrm>
            <a:off x="457200" y="274638"/>
            <a:ext cx="8229600" cy="850106"/>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chor="ctr">
            <a:normAutofit fontScale="90000"/>
          </a:bodyPr>
          <a:lstStyle/>
          <a:p>
            <a:pPr marL="0" marR="0" lvl="0" indent="0" algn="l" defTabSz="685800" rtl="0" eaLnBrk="1" fontAlgn="auto" latinLnBrk="0" hangingPunct="1">
              <a:lnSpc>
                <a:spcPct val="90000"/>
              </a:lnSpc>
              <a:spcBef>
                <a:spcPct val="0"/>
              </a:spcBef>
              <a:spcAft>
                <a:spcPct val="0"/>
              </a:spcAft>
              <a:buClrTx/>
              <a:buSzTx/>
              <a:buFontTx/>
              <a:buNone/>
              <a:defRPr/>
            </a:pPr>
            <a:r>
              <a:rPr kumimoji="0" lang="ru-RU" sz="3300" b="0" i="0" u="none" strike="noStrike" kern="1200" cap="none" spc="0" normalizeH="0" baseline="0" noProof="0">
                <a:ln>
                  <a:noFill/>
                </a:ln>
                <a:solidFill>
                  <a:schemeClr val="tx1"/>
                </a:solidFill>
                <a:effectLst/>
                <a:highlight>
                  <a:srgbClr val="FFFF00"/>
                </a:highlight>
                <a:uLnTx/>
                <a:uFillTx/>
                <a:latin typeface="+mj-lt"/>
                <a:ea typeface="+mj-ea"/>
                <a:cs typeface="+mj-cs"/>
              </a:rPr>
              <a:t>Вспомним значение терминов:</a:t>
            </a:r>
            <a:br>
              <a:rPr kumimoji="0" lang="ru-RU" sz="3300" b="0" i="0" u="none" strike="noStrike" kern="1200" cap="none" spc="0" normalizeH="0" baseline="0" noProof="0">
                <a:ln>
                  <a:noFill/>
                </a:ln>
                <a:solidFill>
                  <a:schemeClr val="tx1"/>
                </a:solidFill>
                <a:effectLst/>
                <a:highlight>
                  <a:srgbClr val="FFFF00"/>
                </a:highlight>
                <a:uLnTx/>
                <a:uFillTx/>
                <a:latin typeface="+mj-lt"/>
                <a:ea typeface="+mj-ea"/>
                <a:cs typeface="+mj-cs"/>
              </a:rPr>
            </a:br>
            <a:endParaRPr kumimoji="0" lang="ru-RU" sz="3300" b="0" i="0" u="none" strike="noStrike" kern="1200" cap="none" spc="0" normalizeH="0" baseline="0" noProof="0">
              <a:ln>
                <a:noFill/>
              </a:ln>
              <a:solidFill>
                <a:schemeClr val="tx1"/>
              </a:solidFill>
              <a:effectLst/>
              <a:highlight>
                <a:srgbClr val="FFFF00"/>
              </a:highlight>
              <a:uLnTx/>
              <a:uFillTx/>
              <a:latin typeface="+mj-lt"/>
              <a:ea typeface="+mj-ea"/>
              <a:cs typeface="+mj-cs"/>
            </a:endParaRPr>
          </a:p>
        </p:txBody>
      </p:sp>
      <p:sp>
        <p:nvSpPr>
          <p:cNvPr id="3075" name="Объект 2">
            <a:extLst>
              <a:ext uri="{FF2B5EF4-FFF2-40B4-BE49-F238E27FC236}"/>
            </a:extLst>
          </p:cNvPr>
          <p:cNvSpPr>
            <a:spLocks noGrp="1"/>
          </p:cNvSpPr>
          <p:nvPr>
            <p:ph sz="half" idx="4294967295"/>
          </p:nvPr>
        </p:nvSpPr>
        <p:spPr>
          <a:xfrm>
            <a:off x="457200" y="980728"/>
            <a:ext cx="8229600" cy="5602634"/>
          </a:xfrm>
        </p:spPr>
        <p:txBody>
          <a:bodyPr vert="horz" wrap="square" lIns="91440" tIns="45720" rIns="91440" bIns="45720" rtlCol="0" anchor="t" anchorCtr="0">
            <a:noAutofit/>
          </a:bodyPr>
          <a:lstStyle>
            <a:lvl1pPr marL="0" indent="0" algn="l" rtl="0" eaLnBrk="1" fontAlgn="base" hangingPunct="1">
              <a:lnSpc>
                <a:spcPct val="90000"/>
              </a:lnSpc>
              <a:spcBef>
                <a:spcPts val="750"/>
              </a:spcBef>
              <a:spcAft>
                <a:spcPct val="0"/>
              </a:spcAft>
              <a:buClrTx/>
              <a:buSzTx/>
              <a:buFont typeface="Arial"/>
              <a:buChar char="•"/>
              <a:defRPr kumimoji="0" lang="ru-RU" altLang="en-US" sz="1900" b="0" i="0" u="none">
                <a:solidFill>
                  <a:schemeClr val="tx1"/>
                </a:solidFill>
                <a:latin typeface="Calibri" pitchFamily="34" charset="0"/>
              </a:defRPr>
            </a:lvl1pPr>
            <a:lvl2pPr marL="514350" indent="-171450" algn="l" defTabSz="685800" rtl="0" eaLnBrk="1" fontAlgn="base" hangingPunct="1">
              <a:lnSpc>
                <a:spcPct val="90000"/>
              </a:lnSpc>
              <a:spcBef>
                <a:spcPts val="375"/>
              </a:spcBef>
              <a:spcAft>
                <a:spcPct val="0"/>
              </a:spcAft>
              <a:buClrTx/>
              <a:buSzTx/>
              <a:buFont typeface="Arial"/>
              <a:buChar char="•"/>
              <a:defRPr kumimoji="0" lang="ru-RU" altLang="en-US" sz="1600" b="0" i="0" u="none">
                <a:solidFill>
                  <a:schemeClr val="tx1"/>
                </a:solidFill>
                <a:latin typeface="Calibri" pitchFamily="34" charset="0"/>
              </a:defRPr>
            </a:lvl2pPr>
            <a:lvl3pPr marL="857250" indent="-171450" algn="l" defTabSz="685800" rtl="0" eaLnBrk="1" fontAlgn="base" hangingPunct="1">
              <a:lnSpc>
                <a:spcPct val="90000"/>
              </a:lnSpc>
              <a:spcBef>
                <a:spcPts val="375"/>
              </a:spcBef>
              <a:spcAft>
                <a:spcPct val="0"/>
              </a:spcAft>
              <a:buClrTx/>
              <a:buSzTx/>
              <a:buFont typeface="Arial"/>
              <a:buChar char="•"/>
              <a:defRPr kumimoji="0" lang="ru-RU" altLang="en-US" sz="1300" b="0" i="0" u="none">
                <a:solidFill>
                  <a:schemeClr val="tx1"/>
                </a:solidFill>
                <a:latin typeface="Calibri" pitchFamily="34" charset="0"/>
              </a:defRPr>
            </a:lvl3pPr>
            <a:lvl4pPr marL="12001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4pPr>
            <a:lvl5pPr marL="15430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5pPr>
          </a:lstStyle>
          <a:p>
            <a:pPr marL="0" marR="0" lvl="0" indent="0">
              <a:buNone/>
            </a:pPr>
            <a:r>
              <a:rPr sz="2100"/>
              <a:t>1. Систематика </a:t>
            </a:r>
            <a:r>
              <a:rPr sz="2100">
                <a:solidFill>
                  <a:srgbClr val="A6A6A6"/>
                </a:solidFill>
              </a:rPr>
              <a:t>— это наука о многообразии и классификации организмов.</a:t>
            </a:r>
            <a:endParaRPr sz="2100">
              <a:solidFill>
                <a:srgbClr val="A6A6A6"/>
              </a:solidFill>
            </a:endParaRPr>
          </a:p>
          <a:p>
            <a:pPr marL="0" marR="0" lvl="0" indent="0">
              <a:buNone/>
            </a:pPr>
            <a:endParaRPr sz="2100">
              <a:solidFill>
                <a:srgbClr val="A6A6A6"/>
              </a:solidFill>
            </a:endParaRPr>
          </a:p>
          <a:p>
            <a:pPr marL="0" marR="0" lvl="0" indent="0">
              <a:buNone/>
            </a:pPr>
            <a:r>
              <a:rPr sz="2100">
                <a:solidFill>
                  <a:srgbClr val="A6A6A6"/>
                </a:solidFill>
              </a:rPr>
              <a:t>2. </a:t>
            </a:r>
            <a:r>
              <a:rPr sz="2100"/>
              <a:t>Систематические категории </a:t>
            </a:r>
            <a:r>
              <a:rPr sz="2100">
                <a:solidFill>
                  <a:srgbClr val="A6A6A6"/>
                </a:solidFill>
              </a:rPr>
              <a:t>– Виды объединяют в более крупные систематические группы – роды, роды в семейства, семейства – в отряды/порядки, отряды – в классы, классы – в типы/отделы, типы – в царства.</a:t>
            </a:r>
            <a:endParaRPr sz="2100">
              <a:solidFill>
                <a:srgbClr val="A6A6A6"/>
              </a:solidFill>
            </a:endParaRPr>
          </a:p>
          <a:p>
            <a:pPr marL="0" marR="0" lvl="0" indent="0">
              <a:buNone/>
            </a:pPr>
            <a:endParaRPr sz="2100">
              <a:solidFill>
                <a:srgbClr val="A6A6A6"/>
              </a:solidFill>
            </a:endParaRPr>
          </a:p>
          <a:p>
            <a:pPr marL="0" marR="0" lvl="0" indent="0">
              <a:buNone/>
            </a:pPr>
            <a:r>
              <a:rPr sz="2100">
                <a:solidFill>
                  <a:srgbClr val="A6A6A6"/>
                </a:solidFill>
              </a:rPr>
              <a:t>3. </a:t>
            </a:r>
            <a:r>
              <a:rPr sz="2100"/>
              <a:t>Классификация</a:t>
            </a:r>
            <a:r>
              <a:rPr sz="2100">
                <a:solidFill>
                  <a:srgbClr val="A6A6A6"/>
                </a:solidFill>
              </a:rPr>
              <a:t> - это унифицированный подход, которым пользуются в биологии для категоризации живых существ. </a:t>
            </a:r>
            <a:endParaRPr sz="2100">
              <a:solidFill>
                <a:srgbClr val="A6A6A6"/>
              </a:solidFill>
            </a:endParaRPr>
          </a:p>
          <a:p>
            <a:pPr marL="0" marR="0" lvl="0" indent="0">
              <a:buNone/>
            </a:pPr>
            <a:endParaRPr sz="2100">
              <a:solidFill>
                <a:srgbClr val="A6A6A6"/>
              </a:solidFill>
            </a:endParaRPr>
          </a:p>
          <a:p>
            <a:pPr marL="0" marR="0" lvl="0" indent="0">
              <a:buNone/>
            </a:pPr>
            <a:r>
              <a:rPr sz="2100">
                <a:solidFill>
                  <a:srgbClr val="A6A6A6"/>
                </a:solidFill>
              </a:rPr>
              <a:t>4. </a:t>
            </a:r>
            <a:r>
              <a:rPr sz="2100"/>
              <a:t>Бинарная номенклатура </a:t>
            </a:r>
            <a:r>
              <a:rPr sz="2100">
                <a:solidFill>
                  <a:srgbClr val="A6A6A6"/>
                </a:solidFill>
              </a:rPr>
              <a:t>(бинарная — означает «двойная», а номенклатура происходит от латинского «nomen» — «имя») - система имен, названий. Предложена Карлом Линнеем.</a:t>
            </a:r>
            <a:endParaRPr sz="2100">
              <a:solidFill>
                <a:srgbClr val="A6A6A6"/>
              </a:solidFill>
            </a:endParaRPr>
          </a:p>
          <a:p>
            <a:pPr marL="0" marR="0" lvl="0" indent="0">
              <a:buNone/>
            </a:pPr>
            <a:r>
              <a:rPr sz="2100">
                <a:solidFill>
                  <a:srgbClr val="A6A6A6"/>
                </a:solidFill>
              </a:rPr>
              <a:t>5. </a:t>
            </a:r>
            <a:r>
              <a:rPr sz="2100"/>
              <a:t>Таксон </a:t>
            </a:r>
            <a:r>
              <a:rPr sz="2100">
                <a:solidFill>
                  <a:srgbClr val="A6A6A6"/>
                </a:solidFill>
              </a:rPr>
              <a:t>- группа в классификации, состоящая из дискретных объектов, объединяемых на основании общих свойств и признаков</a:t>
            </a:r>
            <a:endParaRPr sz="2100">
              <a:solidFill>
                <a:srgbClr val="A6A6A6"/>
              </a:solidFill>
            </a:endParaRPr>
          </a:p>
          <a:p>
            <a:pPr marL="171450" marR="0" lvl="0" indent="-171450"/>
            <a:endParaRPr sz="2100"/>
          </a:p>
        </p:txBody>
      </p:sp>
      <p:sp>
        <p:nvSpPr>
          <p:cNvPr id="3076" name="Прямоугольник 3">
            <a:extLst>
              <a:ext uri="{FF2B5EF4-FFF2-40B4-BE49-F238E27FC236}"/>
            </a:extLst>
          </p:cNvPr>
          <p:cNvSpPr/>
          <p:nvPr/>
        </p:nvSpPr>
        <p:spPr>
          <a:xfrm>
            <a:off x="1156477" y="548150"/>
            <a:ext cx="2460224" cy="400110"/>
          </a:xfrm>
          <a:prstGeom prst="rect">
            <a:avLst/>
          </a:prstGeom>
          <a:noFill/>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marR="0" lvl="0" indent="0" algn="ctr"/>
            <a:r>
              <a:rPr sz="2000">
                <a:effectLst>
                  <a:outerShdw blurRad="38100" dist="38100" dir="2700000" algn="tl">
                    <a:schemeClr val="bg2"/>
                  </a:outerShdw>
                </a:effectLst>
              </a:rPr>
              <a:t>Напишите в тетради:</a:t>
            </a:r>
            <a:endParaRPr sz="2000">
              <a:effectLst>
                <a:outerShdw blurRad="38100" dist="38100" dir="2700000" algn="tl">
                  <a:schemeClr val="bg2"/>
                </a:outerShdw>
              </a:effectLst>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4098" name="Рисунок 4"/>
          <p:cNvPicPr/>
          <p:nvPr/>
        </p:nvPicPr>
        <p:blipFill>
          <a:blip r:embed="rId2"/>
          <a:srcRect l="3973" r="0"/>
          <a:stretch>
            <a:fillRect/>
          </a:stretch>
        </p:blipFill>
        <p:spPr>
          <a:xfrm>
            <a:off x="179388" y="1125538"/>
            <a:ext cx="8701088" cy="4084638"/>
          </a:xfrm>
          <a:prstGeom prst="rect">
            <a:avLst/>
          </a:prstGeom>
          <a:noFill/>
          <a:ln>
            <a:noFill/>
            <a:miter lim="800000"/>
          </a:ln>
        </p:spPr>
      </p:pic>
      <p:sp>
        <p:nvSpPr>
          <p:cNvPr id="4099" name="Прямоугольник 5">
            <a:extLst>
              <a:ext uri="{FF2B5EF4-FFF2-40B4-BE49-F238E27FC236}"/>
            </a:extLst>
          </p:cNvPr>
          <p:cNvSpPr/>
          <p:nvPr/>
        </p:nvSpPr>
        <p:spPr>
          <a:xfrm>
            <a:off x="179512" y="548680"/>
            <a:ext cx="3962943" cy="707886"/>
          </a:xfrm>
          <a:prstGeom prst="rect">
            <a:avLst/>
          </a:prstGeom>
          <a:noFill/>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marR="0" lvl="0" indent="0" algn="ctr"/>
            <a:r>
              <a:rPr sz="4000">
                <a:effectLst>
                  <a:outerShdw blurRad="38100" dist="38100" dir="2700000" algn="tl">
                    <a:schemeClr val="bg2"/>
                  </a:outerShdw>
                </a:effectLst>
              </a:rPr>
              <a:t>Пример задания:</a:t>
            </a:r>
            <a:endParaRPr sz="4000">
              <a:effectLst>
                <a:outerShdw blurRad="38100" dist="38100" dir="2700000" algn="tl">
                  <a:schemeClr val="bg2"/>
                </a:outerShdw>
              </a:effectLst>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5122" name="Объект 2"/>
          <p:cNvSpPr/>
          <p:nvPr>
            <p:ph idx="4294967295"/>
          </p:nvPr>
        </p:nvSpPr>
        <p:spPr>
          <a:xfrm>
            <a:off x="457200" y="620712"/>
            <a:ext cx="8229600" cy="5505450"/>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lgn="ctr">
              <a:buFontTx/>
              <a:buNone/>
            </a:pPr>
            <a:r>
              <a:rPr lang="ru-RU" altLang="ru-RU" sz="2800" b="1" u="sng"/>
              <a:t>Таким образом:</a:t>
            </a:r>
            <a:endParaRPr lang="ru-RU" altLang="ru-RU" sz="2800" b="1" u="sng"/>
          </a:p>
          <a:p>
            <a:pPr marL="0" lvl="0" indent="0" algn="ctr">
              <a:buFontTx/>
              <a:buNone/>
            </a:pPr>
            <a:r>
              <a:rPr lang="ru-RU" altLang="ru-RU" sz="2800" b="1" u="sng"/>
              <a:t>Систематика</a:t>
            </a:r>
            <a:r>
              <a:rPr lang="ru-RU" altLang="ru-RU" sz="2800" u="sng"/>
              <a:t> </a:t>
            </a:r>
            <a:r>
              <a:rPr lang="ru-RU" altLang="ru-RU" sz="2800"/>
              <a:t>– это наука о классификации растений</a:t>
            </a:r>
            <a:endParaRPr lang="ru-RU" altLang="ru-RU" sz="2800"/>
          </a:p>
          <a:p>
            <a:pPr marL="0" lvl="0" indent="0" algn="ctr">
              <a:buFontTx/>
              <a:buNone/>
            </a:pPr>
            <a:r>
              <a:rPr lang="ru-RU" altLang="ru-RU" sz="2800" b="1" u="sng"/>
              <a:t>Классификация</a:t>
            </a:r>
            <a:r>
              <a:rPr lang="ru-RU" altLang="ru-RU" sz="2800" u="sng"/>
              <a:t> </a:t>
            </a:r>
            <a:r>
              <a:rPr lang="ru-RU" altLang="ru-RU" sz="2800"/>
              <a:t>– это объединение организмов в группы по степени их родства</a:t>
            </a:r>
            <a:endParaRPr lang="ru-RU" altLang="ru-RU" sz="2800"/>
          </a:p>
        </p:txBody>
      </p:sp>
      <p:pic>
        <p:nvPicPr>
          <p:cNvPr id="5123" name="Рисунок 1"/>
          <p:cNvPicPr/>
          <p:nvPr/>
        </p:nvPicPr>
        <p:blipFill>
          <a:blip r:embed="rId2"/>
          <a:stretch>
            <a:fillRect/>
          </a:stretch>
        </p:blipFill>
        <p:spPr>
          <a:xfrm>
            <a:off x="1943100" y="2492375"/>
            <a:ext cx="5257800" cy="3938588"/>
          </a:xfrm>
          <a:prstGeom prst="rect">
            <a:avLst/>
          </a:prstGeom>
          <a:noFill/>
          <a:ln>
            <a:noFill/>
            <a:miter lim="800000"/>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6146" name="Заголовок 1"/>
          <p:cNvSpPr/>
          <p:nvPr>
            <p:ph type="title" idx="4294967295"/>
          </p:nvPr>
        </p:nvSpPr>
        <p:spPr>
          <a:xfrm>
            <a:off x="1257300" y="93662"/>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Ранги систематических категорий</a:t>
            </a:r>
          </a:p>
        </p:txBody>
      </p:sp>
      <p:pic>
        <p:nvPicPr>
          <p:cNvPr id="6147" name="Рисунок 2"/>
          <p:cNvPicPr/>
          <p:nvPr/>
        </p:nvPicPr>
        <p:blipFill>
          <a:blip r:embed="rId2"/>
          <a:stretch>
            <a:fillRect/>
          </a:stretch>
        </p:blipFill>
        <p:spPr>
          <a:xfrm>
            <a:off x="1763712" y="1125538"/>
            <a:ext cx="5942012" cy="5619750"/>
          </a:xfrm>
          <a:prstGeom prst="rect">
            <a:avLst/>
          </a:prstGeom>
          <a:noFill/>
          <a:ln>
            <a:noFill/>
            <a:miter lim="800000"/>
          </a:ln>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70" name="Объект 2"/>
          <p:cNvSpPr/>
          <p:nvPr>
            <p:ph idx="4294967295"/>
          </p:nvPr>
        </p:nvSpPr>
        <p:spPr>
          <a:xfrm>
            <a:off x="395288" y="1052512"/>
            <a:ext cx="7777162" cy="1223962"/>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buNone/>
            </a:pPr>
            <a:r>
              <a:rPr sz="3800"/>
              <a:t>СИСТЕМАТИКА – область биологии </a:t>
            </a:r>
            <a:endParaRPr sz="3800"/>
          </a:p>
          <a:p>
            <a:pPr marL="0" lvl="0" indent="0">
              <a:buNone/>
            </a:pPr>
            <a:endParaRPr sz="2400"/>
          </a:p>
        </p:txBody>
      </p:sp>
      <p:sp>
        <p:nvSpPr>
          <p:cNvPr id="7171" name="TextBox 3"/>
          <p:cNvSpPr/>
          <p:nvPr/>
        </p:nvSpPr>
        <p:spPr>
          <a:xfrm>
            <a:off x="298450" y="1654175"/>
            <a:ext cx="8426450" cy="1014412"/>
          </a:xfrm>
          <a:prstGeom prst="rect">
            <a:avLst/>
          </a:prstGeom>
          <a:noFill/>
          <a:ln>
            <a:noFill/>
            <a:miter lim="800000"/>
          </a:ln>
        </p:spPr>
        <p:txBody>
          <a:bodyPr>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r>
              <a:rPr sz="2000"/>
              <a:t>Ученые – систематики распределяют растения по группам, т.е. СИСТЕМАТИЗИРУЮТ</a:t>
            </a:r>
            <a:endParaRPr sz="2000"/>
          </a:p>
          <a:p>
            <a:pPr marL="0" lvl="0" indent="0"/>
            <a:endParaRPr sz="2000"/>
          </a:p>
        </p:txBody>
      </p:sp>
      <p:sp>
        <p:nvSpPr>
          <p:cNvPr id="7172" name="TextBox 4"/>
          <p:cNvSpPr/>
          <p:nvPr/>
        </p:nvSpPr>
        <p:spPr>
          <a:xfrm>
            <a:off x="1344612" y="2374900"/>
            <a:ext cx="6454775" cy="1814512"/>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457200" lvl="0" indent="-457200">
              <a:buFont typeface=""/>
              <a:buChar char="•"/>
            </a:pPr>
            <a:r>
              <a:rPr sz="2800"/>
              <a:t>Учитывают родственные связи</a:t>
            </a:r>
            <a:endParaRPr sz="2800"/>
          </a:p>
          <a:p>
            <a:pPr marL="457200" lvl="0" indent="-457200">
              <a:buFont typeface=""/>
              <a:buChar char="•"/>
            </a:pPr>
            <a:r>
              <a:rPr sz="2800"/>
              <a:t>Дают названия</a:t>
            </a:r>
            <a:endParaRPr sz="2800"/>
          </a:p>
          <a:p>
            <a:pPr marL="457200" lvl="0" indent="-457200">
              <a:buFont typeface=""/>
              <a:buChar char="•"/>
            </a:pPr>
            <a:r>
              <a:rPr sz="2800"/>
              <a:t>Производят описание их свойств</a:t>
            </a:r>
            <a:endParaRPr sz="2800"/>
          </a:p>
          <a:p>
            <a:pPr marL="457200" lvl="0" indent="-457200">
              <a:buFont typeface=""/>
              <a:buChar char="•"/>
            </a:pPr>
            <a:r>
              <a:rPr sz="2800"/>
              <a:t>Устанавливают  их свойство и родство</a:t>
            </a:r>
            <a:endParaRPr sz="2800"/>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8194" name="Заголовок 1"/>
          <p:cNvSpPr/>
          <p:nvPr>
            <p:ph type="title" idx="4294967295"/>
          </p:nvPr>
        </p:nvSpPr>
        <p:spPr>
          <a:xfrm>
            <a:off x="539750" y="836612"/>
            <a:ext cx="8353425" cy="923925"/>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Все растения объединяют в группы</a:t>
            </a:r>
          </a:p>
        </p:txBody>
      </p:sp>
      <p:pic>
        <p:nvPicPr>
          <p:cNvPr id="8195" name="Объект 3"/>
          <p:cNvPicPr/>
          <p:nvPr>
            <p:ph idx="4294967295"/>
          </p:nvPr>
        </p:nvPicPr>
        <p:blipFill>
          <a:blip r:embed="rId2"/>
          <a:stretch>
            <a:fillRect/>
          </a:stretch>
        </p:blipFill>
        <p:spPr>
          <a:xfrm>
            <a:off x="1122362" y="2255838"/>
            <a:ext cx="6899275" cy="3490912"/>
          </a:xfrm>
          <a:prstGeom prst="rect">
            <a:avLst/>
          </a:prstGeom>
          <a:noFill/>
          <a:ln>
            <a:miter lim="800000"/>
          </a:ln>
        </p:spPr>
      </p:pic>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9218" name="Рисунок 3"/>
          <p:cNvPicPr/>
          <p:nvPr/>
        </p:nvPicPr>
        <p:blipFill>
          <a:blip r:embed="rId2"/>
          <a:stretch>
            <a:fillRect/>
          </a:stretch>
        </p:blipFill>
        <p:spPr>
          <a:xfrm>
            <a:off x="3635375" y="1268412"/>
            <a:ext cx="5222875" cy="3619500"/>
          </a:xfrm>
          <a:prstGeom prst="rect">
            <a:avLst/>
          </a:prstGeom>
          <a:noFill/>
          <a:ln>
            <a:noFill/>
            <a:miter lim="800000"/>
          </a:ln>
        </p:spPr>
      </p:pic>
      <p:sp>
        <p:nvSpPr>
          <p:cNvPr id="9219" name="Заголовок 1">
            <a:extLst>
              <a:ext uri="{FF2B5EF4-FFF2-40B4-BE49-F238E27FC236}"/>
            </a:extLst>
          </p:cNvPr>
          <p:cNvSpPr>
            <a:spLocks noGrp="1"/>
          </p:cNvSpPr>
          <p:nvPr>
            <p:ph type="title" idx="4294967295"/>
          </p:nvPr>
        </p:nvSpPr>
        <p:spPr/>
        <p:txBody>
          <a:bodyPr vert="horz" wrap="square" lIns="91440" tIns="45720" rIns="91440" bIns="45720" rtlCol="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marL="0" marR="0" lvl="0" indent="0"/>
            <a:r>
              <a:rPr sz="3000"/>
              <a:t>Систематические единицы (выучить, знать иерархический порядок):</a:t>
            </a:r>
            <a:br>
              <a:rPr sz="3000"/>
            </a:br>
            <a:endParaRPr sz="3000"/>
          </a:p>
        </p:txBody>
      </p:sp>
      <p:sp>
        <p:nvSpPr>
          <p:cNvPr id="9220" name="Объект 2">
            <a:extLst>
              <a:ext uri="{FF2B5EF4-FFF2-40B4-BE49-F238E27FC236}"/>
            </a:extLst>
          </p:cNvPr>
          <p:cNvSpPr>
            <a:spLocks noGrp="1"/>
          </p:cNvSpPr>
          <p:nvPr>
            <p:ph sz="half" idx="4294967295"/>
          </p:nvPr>
        </p:nvSpPr>
        <p:spPr>
          <a:xfrm>
            <a:off x="457200" y="1600200"/>
            <a:ext cx="8229600" cy="4525963"/>
          </a:xfrm>
          <a:effectLst>
            <a:outerShdw blurRad="190500" algn="tl" rotWithShape="0">
              <a:srgbClr val="000000">
                <a:alpha val="70000"/>
              </a:srgbClr>
            </a:outerShdw>
          </a:effectLst>
        </p:spPr>
        <p:txBody>
          <a:bodyPr vert="horz" wrap="square" lIns="91440" tIns="45720" rIns="91440" bIns="45720" rtlCol="0" anchor="t" anchorCtr="0">
            <a:noAutofit/>
          </a:bodyPr>
          <a:lstStyle>
            <a:lvl1pPr marL="0" indent="0" algn="l" rtl="0" eaLnBrk="1" fontAlgn="base" hangingPunct="1">
              <a:lnSpc>
                <a:spcPct val="90000"/>
              </a:lnSpc>
              <a:spcBef>
                <a:spcPts val="750"/>
              </a:spcBef>
              <a:spcAft>
                <a:spcPct val="0"/>
              </a:spcAft>
              <a:buClrTx/>
              <a:buSzTx/>
              <a:buFont typeface="Arial"/>
              <a:buChar char="•"/>
              <a:defRPr kumimoji="0" lang="ru-RU" altLang="en-US" sz="1900" b="0" i="0" u="none">
                <a:solidFill>
                  <a:schemeClr val="tx1"/>
                </a:solidFill>
                <a:latin typeface="Calibri" pitchFamily="34" charset="0"/>
              </a:defRPr>
            </a:lvl1pPr>
            <a:lvl2pPr marL="514350" indent="-171450" algn="l" defTabSz="685800" rtl="0" eaLnBrk="1" fontAlgn="base" hangingPunct="1">
              <a:lnSpc>
                <a:spcPct val="90000"/>
              </a:lnSpc>
              <a:spcBef>
                <a:spcPts val="375"/>
              </a:spcBef>
              <a:spcAft>
                <a:spcPct val="0"/>
              </a:spcAft>
              <a:buClrTx/>
              <a:buSzTx/>
              <a:buFont typeface="Arial"/>
              <a:buChar char="•"/>
              <a:defRPr kumimoji="0" lang="ru-RU" altLang="en-US" sz="1600" b="0" i="0" u="none">
                <a:solidFill>
                  <a:schemeClr val="tx1"/>
                </a:solidFill>
                <a:latin typeface="Calibri" pitchFamily="34" charset="0"/>
              </a:defRPr>
            </a:lvl2pPr>
            <a:lvl3pPr marL="857250" indent="-171450" algn="l" defTabSz="685800" rtl="0" eaLnBrk="1" fontAlgn="base" hangingPunct="1">
              <a:lnSpc>
                <a:spcPct val="90000"/>
              </a:lnSpc>
              <a:spcBef>
                <a:spcPts val="375"/>
              </a:spcBef>
              <a:spcAft>
                <a:spcPct val="0"/>
              </a:spcAft>
              <a:buClrTx/>
              <a:buSzTx/>
              <a:buFont typeface="Arial"/>
              <a:buChar char="•"/>
              <a:defRPr kumimoji="0" lang="ru-RU" altLang="en-US" sz="1300" b="0" i="0" u="none">
                <a:solidFill>
                  <a:schemeClr val="tx1"/>
                </a:solidFill>
                <a:latin typeface="Calibri" pitchFamily="34" charset="0"/>
              </a:defRPr>
            </a:lvl3pPr>
            <a:lvl4pPr marL="12001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4pPr>
            <a:lvl5pPr marL="15430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5pPr>
          </a:lstStyle>
          <a:p>
            <a:pPr marL="0" marR="0" lvl="0" indent="0">
              <a:buNone/>
            </a:pPr>
            <a:r>
              <a:rPr sz="2100"/>
              <a:t>1. Царство</a:t>
            </a:r>
            <a:endParaRPr sz="2100"/>
          </a:p>
          <a:p>
            <a:pPr marL="0" marR="0" lvl="0" indent="0">
              <a:buNone/>
            </a:pPr>
            <a:r>
              <a:rPr sz="2100"/>
              <a:t>2. Отдел (тип у животных)</a:t>
            </a:r>
            <a:endParaRPr sz="2100"/>
          </a:p>
          <a:p>
            <a:pPr marL="0" marR="0" lvl="0" indent="0">
              <a:buNone/>
            </a:pPr>
            <a:r>
              <a:rPr sz="2100"/>
              <a:t>3. Класс</a:t>
            </a:r>
            <a:endParaRPr sz="2100"/>
          </a:p>
          <a:p>
            <a:pPr marL="0" marR="0" lvl="0" indent="0">
              <a:buNone/>
            </a:pPr>
            <a:r>
              <a:rPr sz="2100"/>
              <a:t>4. Порядок (отряд у животных)</a:t>
            </a:r>
            <a:endParaRPr sz="2100"/>
          </a:p>
          <a:p>
            <a:pPr marL="0" marR="0" lvl="0" indent="0">
              <a:buNone/>
            </a:pPr>
            <a:r>
              <a:rPr sz="2100"/>
              <a:t>5. Семейство</a:t>
            </a:r>
            <a:endParaRPr sz="2100"/>
          </a:p>
          <a:p>
            <a:pPr marL="0" marR="0" lvl="0" indent="0">
              <a:buNone/>
            </a:pPr>
            <a:r>
              <a:rPr sz="2100"/>
              <a:t>6. Род</a:t>
            </a:r>
            <a:endParaRPr sz="2100"/>
          </a:p>
          <a:p>
            <a:pPr marL="0" marR="0" lvl="0" indent="0">
              <a:buNone/>
            </a:pPr>
            <a:r>
              <a:rPr sz="2100"/>
              <a:t>7. Вид</a:t>
            </a:r>
            <a:endParaRPr sz="2100"/>
          </a:p>
          <a:p>
            <a:pPr marL="171450" marR="0" lvl="0" indent="-171450"/>
            <a:endParaRPr sz="2100"/>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0242" name="Заголовок 1"/>
          <p:cNvSpPr/>
          <p:nvPr>
            <p:ph type="title" idx="4294967295"/>
          </p:nvPr>
        </p:nvSpPr>
        <p:spPr>
          <a:xfrm>
            <a:off x="747712" y="385762"/>
            <a:ext cx="9144000" cy="1119188"/>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rPr lang="ru-RU" altLang="ru-RU" sz="2800" b="1">
                <a:solidFill>
                  <a:srgbClr val="007000"/>
                </a:solidFill>
              </a:rPr>
              <a:t>Основоположник науки систематики – Карл Линней</a:t>
            </a:r>
            <a:endParaRPr lang="ru-RU" altLang="ru-RU" sz="2800">
              <a:solidFill>
                <a:srgbClr val="007000"/>
              </a:solidFill>
            </a:endParaRPr>
          </a:p>
        </p:txBody>
      </p:sp>
      <p:sp>
        <p:nvSpPr>
          <p:cNvPr id="10243" name="Text Box 5"/>
          <p:cNvSpPr/>
          <p:nvPr>
            <p:ph type="body" idx="4294967295"/>
          </p:nvPr>
        </p:nvSpPr>
        <p:spPr>
          <a:xfrm>
            <a:off x="468312" y="5011738"/>
            <a:ext cx="3097212" cy="1273175"/>
          </a:xfrm>
          <a:prstGeom prst="rect">
            <a:avLst/>
          </a:prstGeom>
          <a:noFill/>
          <a:ln>
            <a:miter lim="800000"/>
          </a:ln>
        </p:spPr>
        <p:txBody>
          <a:bodyPr vert="horz" wrap="square" lIns="91440" tIns="45720" rIns="91440" bIns="45720" anchor="b" anchorCtr="0">
            <a:sp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lgn="ctr">
              <a:buNone/>
            </a:pPr>
            <a:r>
              <a:rPr lang="ru-RU" altLang="ru-RU" sz="1800" b="1"/>
              <a:t>Карл Линней </a:t>
            </a:r>
            <a:endParaRPr lang="ru-RU" altLang="ru-RU" sz="1800" b="1"/>
          </a:p>
          <a:p>
            <a:pPr marL="0" lvl="0" indent="0" algn="ctr">
              <a:buNone/>
            </a:pPr>
            <a:r>
              <a:rPr lang="ru-RU" altLang="ru-RU" sz="1800" b="1"/>
              <a:t>(1707-1778 гг.) - шведский ученый</a:t>
            </a:r>
            <a:endParaRPr lang="ru-RU" altLang="ru-RU" sz="1800" b="1"/>
          </a:p>
        </p:txBody>
      </p:sp>
      <p:pic>
        <p:nvPicPr>
          <p:cNvPr id="10244" name="Picture 2"/>
          <p:cNvPicPr/>
          <p:nvPr>
            <p:ph sz="quarter" idx="4294967295"/>
          </p:nvPr>
        </p:nvPicPr>
        <p:blipFill>
          <a:blip r:embed="rId2"/>
          <a:stretch>
            <a:fillRect/>
          </a:stretch>
        </p:blipFill>
        <p:spPr>
          <a:xfrm>
            <a:off x="5076825" y="1225550"/>
            <a:ext cx="3840162" cy="762000"/>
          </a:xfrm>
          <a:prstGeom prst="rect">
            <a:avLst/>
          </a:prstGeom>
          <a:noFill/>
          <a:ln>
            <a:miter lim="800000"/>
          </a:ln>
        </p:spPr>
      </p:pic>
      <p:sp>
        <p:nvSpPr>
          <p:cNvPr id="10245" name="Прямоугольник 8"/>
          <p:cNvSpPr/>
          <p:nvPr/>
        </p:nvSpPr>
        <p:spPr>
          <a:xfrm>
            <a:off x="4316412" y="1839912"/>
            <a:ext cx="4572000" cy="646112"/>
          </a:xfrm>
          <a:prstGeom prst="rect">
            <a:avLst/>
          </a:prstGeom>
          <a:noFill/>
          <a:ln>
            <a:noFill/>
            <a:miter lim="800000"/>
          </a:ln>
        </p:spPr>
        <p:txBody>
          <a:bodyPr>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342900" lvl="0" indent="-342900"/>
            <a:r>
              <a:rPr lang="ru-RU" altLang="ru-RU" b="1" i="1">
                <a:solidFill>
                  <a:srgbClr val="336600"/>
                </a:solidFill>
                <a:latin typeface="Georgia" pitchFamily="18" charset="0"/>
                <a:ea typeface="Times New Roman" pitchFamily="18" charset="0"/>
              </a:rPr>
              <a:t>2. Создал систему распределения </a:t>
            </a:r>
            <a:endParaRPr lang="ru-RU" altLang="ru-RU" b="1" i="1">
              <a:solidFill>
                <a:srgbClr val="336600"/>
              </a:solidFill>
              <a:latin typeface="Georgia" pitchFamily="18" charset="0"/>
              <a:ea typeface="Times New Roman" pitchFamily="18" charset="0"/>
            </a:endParaRPr>
          </a:p>
          <a:p>
            <a:pPr marL="342900" lvl="0" indent="-342900"/>
            <a:r>
              <a:rPr lang="ru-RU" altLang="ru-RU" b="1" i="1">
                <a:solidFill>
                  <a:srgbClr val="336600"/>
                </a:solidFill>
                <a:latin typeface="Georgia" pitchFamily="18" charset="0"/>
                <a:ea typeface="Times New Roman" pitchFamily="18" charset="0"/>
              </a:rPr>
              <a:t>растений по группам.</a:t>
            </a:r>
            <a:endParaRPr lang="ru-RU" altLang="ru-RU" b="1" i="1">
              <a:solidFill>
                <a:srgbClr val="336600"/>
              </a:solidFill>
              <a:latin typeface="Georgia" pitchFamily="18" charset="0"/>
              <a:ea typeface="Times New Roman" pitchFamily="18" charset="0"/>
            </a:endParaRPr>
          </a:p>
        </p:txBody>
      </p:sp>
      <p:sp>
        <p:nvSpPr>
          <p:cNvPr id="10246" name="Прямоугольник 10"/>
          <p:cNvSpPr/>
          <p:nvPr/>
        </p:nvSpPr>
        <p:spPr>
          <a:xfrm>
            <a:off x="3903662" y="2479675"/>
            <a:ext cx="4572000" cy="646112"/>
          </a:xfrm>
          <a:prstGeom prst="rect">
            <a:avLst/>
          </a:prstGeom>
          <a:noFill/>
          <a:ln>
            <a:noFill/>
            <a:miter lim="800000"/>
          </a:ln>
        </p:spPr>
        <p:txBody>
          <a:bodyPr>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342900" lvl="0" indent="-342900"/>
            <a:r>
              <a:rPr lang="ru-RU" altLang="ru-RU" b="1" i="1">
                <a:solidFill>
                  <a:srgbClr val="336600"/>
                </a:solidFill>
                <a:latin typeface="Georgia" pitchFamily="18" charset="0"/>
                <a:ea typeface="Times New Roman" pitchFamily="18" charset="0"/>
              </a:rPr>
              <a:t>3. Ввёл двойные названия (бинарную  номенклатуру).</a:t>
            </a:r>
            <a:endParaRPr lang="ru-RU" altLang="ru-RU" b="1" i="1">
              <a:solidFill>
                <a:srgbClr val="336600"/>
              </a:solidFill>
              <a:latin typeface="Georgia" pitchFamily="18" charset="0"/>
              <a:ea typeface="Times New Roman" pitchFamily="18" charset="0"/>
            </a:endParaRPr>
          </a:p>
        </p:txBody>
      </p:sp>
      <p:sp>
        <p:nvSpPr>
          <p:cNvPr id="10247" name="Прямоугольник 11"/>
          <p:cNvSpPr/>
          <p:nvPr/>
        </p:nvSpPr>
        <p:spPr>
          <a:xfrm>
            <a:off x="4262438" y="3146425"/>
            <a:ext cx="3854450" cy="369888"/>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342900" lvl="0" indent="-342900"/>
            <a:r>
              <a:rPr lang="ru-RU" altLang="ru-RU" b="1" i="1">
                <a:solidFill>
                  <a:srgbClr val="336600"/>
                </a:solidFill>
                <a:latin typeface="Georgia" pitchFamily="18" charset="0"/>
                <a:ea typeface="Times New Roman" pitchFamily="18" charset="0"/>
              </a:rPr>
              <a:t>4. Ввёл латинские названия.</a:t>
            </a:r>
            <a:endParaRPr lang="ru-RU" altLang="ru-RU" b="1" i="1">
              <a:solidFill>
                <a:srgbClr val="336600"/>
              </a:solidFill>
              <a:latin typeface="Georgia" pitchFamily="18" charset="0"/>
              <a:ea typeface="Times New Roman" pitchFamily="18" charset="0"/>
            </a:endParaRPr>
          </a:p>
        </p:txBody>
      </p:sp>
      <p:pic>
        <p:nvPicPr>
          <p:cNvPr id="10248" name="Picture 6"/>
          <p:cNvPicPr/>
          <p:nvPr/>
        </p:nvPicPr>
        <p:blipFill>
          <a:blip r:embed="rId3"/>
          <a:stretch>
            <a:fillRect/>
          </a:stretch>
        </p:blipFill>
        <p:spPr>
          <a:xfrm>
            <a:off x="5072062" y="3517900"/>
            <a:ext cx="3816350" cy="2187575"/>
          </a:xfrm>
          <a:prstGeom prst="rect">
            <a:avLst/>
          </a:prstGeom>
          <a:noFill/>
          <a:ln>
            <a:miter lim="800000"/>
          </a:ln>
        </p:spPr>
      </p:pic>
      <p:pic>
        <p:nvPicPr>
          <p:cNvPr id="10249" name="Рисунок 3"/>
          <p:cNvPicPr/>
          <p:nvPr/>
        </p:nvPicPr>
        <p:blipFill>
          <a:blip r:embed="rId4"/>
          <a:stretch>
            <a:fillRect/>
          </a:stretch>
        </p:blipFill>
        <p:spPr>
          <a:xfrm>
            <a:off x="628650" y="1268412"/>
            <a:ext cx="3195638" cy="3743325"/>
          </a:xfrm>
          <a:prstGeom prst="rect">
            <a:avLst/>
          </a:prstGeom>
          <a:noFill/>
          <a:ln>
            <a:noFill/>
            <a:miter lim="800000"/>
          </a:ln>
        </p:spPr>
      </p:pic>
      <p:sp>
        <p:nvSpPr>
          <p:cNvPr id="10250" name="Прямоугольник 5">
            <a:extLst>
              <a:ext uri="{FF2B5EF4-FFF2-40B4-BE49-F238E27FC236}"/>
            </a:extLst>
          </p:cNvPr>
          <p:cNvSpPr/>
          <p:nvPr/>
        </p:nvSpPr>
        <p:spPr>
          <a:xfrm>
            <a:off x="121500" y="147640"/>
            <a:ext cx="8435514" cy="584775"/>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ru-RU" sz="3200" b="0" i="0" u="none" strike="noStrike" kern="1200" cap="none" spc="0" normalizeH="0" baseline="0" noProof="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uLnTx/>
                <a:uFillTx/>
                <a:latin typeface="+mn-lt"/>
                <a:ea typeface="+mn-ea"/>
                <a:cs typeface="+mn-cs"/>
              </a:rPr>
              <a:t>Как вы помните из материала прошлого урока: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childTnLst>
                                    <p:set>
                                      <p:cBhvr additive="base">
                                        <p:cTn id="6" dur="1" fill="hold">
                                          <p:stCondLst>
                                            <p:cond delay="0"/>
                                          </p:stCondLst>
                                        </p:cTn>
                                        <p:tgtEl>
                                          <p:spTgt spid="10243">
                                            <p:txEl>
                                              <p:charRg st="0" end="1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childTnLst>
                                    <p:set>
                                      <p:cBhvr additive="base">
                                        <p:cTn id="11" dur="1" fill="hold">
                                          <p:stCondLst>
                                            <p:cond delay="0"/>
                                          </p:stCondLst>
                                        </p:cTn>
                                        <p:tgtEl>
                                          <p:spTgt spid="10243">
                                            <p:txEl>
                                              <p:charRg st="13" end="47"/>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6" presetClass="entr" presetSubtype="21" fill="hold" nodeType="clickEffect">
                                  <p:childTnLst>
                                    <p:set>
                                      <p:cBhvr additive="base">
                                        <p:cTn id="16" dur="1" fill="hold">
                                          <p:stCondLst>
                                            <p:cond delay="0"/>
                                          </p:stCondLst>
                                        </p:cTn>
                                        <p:tgtEl>
                                          <p:spTgt spid="10244"/>
                                        </p:tgtEl>
                                        <p:attrNameLst>
                                          <p:attrName>style.visibility</p:attrName>
                                        </p:attrNameLst>
                                      </p:cBhvr>
                                      <p:to>
                                        <p:strVal val="visible"/>
                                      </p:to>
                                    </p:set>
                                    <p:animEffect transition="in" filter="barn(inVertical)">
                                      <p:cBhvr additive="base">
                                        <p:cTn id="17" dur="500"/>
                                        <p:tgtEl>
                                          <p:spTgt spid="10244"/>
                                        </p:tgtEl>
                                      </p:cBhvr>
                                    </p:animEffec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16" presetClass="entr" presetSubtype="21" fill="hold" grpId="1" nodeType="clickEffect">
                                  <p:childTnLst>
                                    <p:set>
                                      <p:cBhvr additive="base">
                                        <p:cTn id="22" dur="1" fill="hold">
                                          <p:stCondLst>
                                            <p:cond delay="0"/>
                                          </p:stCondLst>
                                        </p:cTn>
                                        <p:tgtEl>
                                          <p:spTgt spid="10245"/>
                                        </p:tgtEl>
                                        <p:attrNameLst>
                                          <p:attrName>style.visibility</p:attrName>
                                        </p:attrNameLst>
                                      </p:cBhvr>
                                      <p:to>
                                        <p:strVal val="visible"/>
                                      </p:to>
                                    </p:set>
                                    <p:animEffect transition="in" filter="barn(inVertical)">
                                      <p:cBhvr additive="base">
                                        <p:cTn id="23" dur="500"/>
                                        <p:tgtEl>
                                          <p:spTgt spid="10245"/>
                                        </p:tgtEl>
                                      </p:cBhvr>
                                    </p:animEffect>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16" presetClass="entr" presetSubtype="21" fill="hold" grpId="2" nodeType="clickEffect">
                                  <p:childTnLst>
                                    <p:set>
                                      <p:cBhvr additive="base">
                                        <p:cTn id="28" dur="1" fill="hold">
                                          <p:stCondLst>
                                            <p:cond delay="0"/>
                                          </p:stCondLst>
                                        </p:cTn>
                                        <p:tgtEl>
                                          <p:spTgt spid="10246"/>
                                        </p:tgtEl>
                                        <p:attrNameLst>
                                          <p:attrName>style.visibility</p:attrName>
                                        </p:attrNameLst>
                                      </p:cBhvr>
                                      <p:to>
                                        <p:strVal val="visible"/>
                                      </p:to>
                                    </p:set>
                                    <p:animEffect transition="in" filter="barn(inVertical)">
                                      <p:cBhvr additive="base">
                                        <p:cTn id="29" dur="500"/>
                                        <p:tgtEl>
                                          <p:spTgt spid="10246"/>
                                        </p:tgtEl>
                                      </p:cBhvr>
                                    </p:animEffect>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16" presetClass="entr" presetSubtype="21" fill="hold" grpId="3" nodeType="clickEffect">
                                  <p:childTnLst>
                                    <p:set>
                                      <p:cBhvr additive="base">
                                        <p:cTn id="34" dur="1" fill="hold">
                                          <p:stCondLst>
                                            <p:cond delay="0"/>
                                          </p:stCondLst>
                                        </p:cTn>
                                        <p:tgtEl>
                                          <p:spTgt spid="10247"/>
                                        </p:tgtEl>
                                        <p:attrNameLst>
                                          <p:attrName>style.visibility</p:attrName>
                                        </p:attrNameLst>
                                      </p:cBhvr>
                                      <p:to>
                                        <p:strVal val="visible"/>
                                      </p:to>
                                    </p:set>
                                    <p:animEffect transition="in" filter="barn(inVertical)">
                                      <p:cBhvr additive="base">
                                        <p:cTn id="35" dur="500"/>
                                        <p:tgtEl>
                                          <p:spTgt spid="10247"/>
                                        </p:tgtEl>
                                      </p:cBhvr>
                                    </p:animEffect>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16" presetClass="entr" presetSubtype="21" fill="hold" nodeType="clickEffect">
                                  <p:childTnLst>
                                    <p:set>
                                      <p:cBhvr additive="base">
                                        <p:cTn id="40" dur="1" fill="hold">
                                          <p:stCondLst>
                                            <p:cond delay="0"/>
                                          </p:stCondLst>
                                        </p:cTn>
                                        <p:tgtEl>
                                          <p:spTgt spid="10248"/>
                                        </p:tgtEl>
                                        <p:attrNameLst>
                                          <p:attrName>style.visibility</p:attrName>
                                        </p:attrNameLst>
                                      </p:cBhvr>
                                      <p:to>
                                        <p:strVal val="visible"/>
                                      </p:to>
                                    </p:set>
                                    <p:animEffect transition="in" filter="barn(inVertical)">
                                      <p:cBhvr additive="base">
                                        <p:cTn id="41"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uiExpand="1" build="p"/>
      <p:bldP spid="10245" grpId="1"/>
      <p:bldP spid="10246" grpId="2"/>
      <p:bldP spid="10247" grpId="3"/>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Объект 2"/>
          <p:cNvSpPr/>
          <p:nvPr>
            <p:ph idx="4294967295"/>
          </p:nvPr>
        </p:nvSpPr>
        <p:spPr>
          <a:xfrm>
            <a:off x="606425" y="1187450"/>
            <a:ext cx="3943350" cy="4483100"/>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buNone/>
            </a:pPr>
            <a:r>
              <a:t>Жан Батист Ламарк работал над созданием теории исторического развития живой природы. </a:t>
            </a:r>
          </a:p>
          <a:p>
            <a:pPr marL="0" lvl="0" indent="0">
              <a:buNone/>
            </a:pPr>
            <a:r>
              <a:t>Впервые предложил </a:t>
            </a:r>
            <a:r>
              <a:rPr b="1"/>
              <a:t>определительные таблицы</a:t>
            </a:r>
            <a:r>
              <a:t>. </a:t>
            </a:r>
          </a:p>
          <a:p>
            <a:pPr marL="0" lvl="0" indent="0">
              <a:buNone/>
            </a:pPr>
            <a:r>
              <a:t>Он расположил все формы в порядке восхождения </a:t>
            </a:r>
            <a:r>
              <a:rPr b="1"/>
              <a:t>от простого к сложному</a:t>
            </a:r>
            <a:r>
              <a:t>. </a:t>
            </a:r>
          </a:p>
          <a:p>
            <a:pPr marL="0" lvl="0" indent="0">
              <a:buNone/>
            </a:pPr>
            <a:r>
              <a:t>В основании растительного мира он поместил грибы водоросли и мхи, на его вершине многолепестковые цветковые растения. </a:t>
            </a:r>
          </a:p>
        </p:txBody>
      </p:sp>
      <p:pic>
        <p:nvPicPr>
          <p:cNvPr id="11267" name="Рисунок 3"/>
          <p:cNvPicPr/>
          <p:nvPr/>
        </p:nvPicPr>
        <p:blipFill>
          <a:blip r:embed="rId2"/>
          <a:stretch>
            <a:fillRect/>
          </a:stretch>
        </p:blipFill>
        <p:spPr>
          <a:xfrm>
            <a:off x="4859338" y="1020762"/>
            <a:ext cx="3902075" cy="4816475"/>
          </a:xfrm>
          <a:prstGeom prst="rect">
            <a:avLst/>
          </a:prstGeom>
          <a:noFill/>
          <a:ln>
            <a:noFill/>
            <a:miter lim="800000"/>
          </a:ln>
        </p:spPr>
      </p:pic>
      <p:sp>
        <p:nvSpPr>
          <p:cNvPr id="11268" name="Прямоугольник 4">
            <a:extLst>
              <a:ext uri="{FF2B5EF4-FFF2-40B4-BE49-F238E27FC236}"/>
            </a:extLst>
          </p:cNvPr>
          <p:cNvSpPr/>
          <p:nvPr/>
        </p:nvSpPr>
        <p:spPr>
          <a:xfrm>
            <a:off x="5045201" y="5915630"/>
            <a:ext cx="3498330" cy="369332"/>
          </a:xfrm>
          <a:prstGeom prst="rect">
            <a:avLst/>
          </a:prstGeom>
          <a:noFill/>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marR="0" lvl="0" indent="0" algn="ctr"/>
            <a:r>
              <a:rPr b="1"/>
              <a:t>Жан Батист Ламарк (1744 – 1829)</a:t>
            </a:r>
            <a:endParaRPr b="1">
              <a:effectLst>
                <a:outerShdw blurRad="38100" dist="38100" dir="2700000" algn="tl">
                  <a:schemeClr val="bg2"/>
                </a:outerShdw>
              </a:effectLst>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90" name="Заголовок 1"/>
          <p:cNvSpPr>
            <a:spLocks noGrp="1"/>
          </p:cNvSpPr>
          <p:nvPr>
            <p:ph type="title" idx="4294967295"/>
          </p:nvPr>
        </p:nvSpPr>
        <p:spPr>
          <a:xfrm>
            <a:off x="323528" y="332656"/>
            <a:ext cx="8496944" cy="924475"/>
          </a:xfrm>
        </p:spPr>
        <p:txBody>
          <a:bodyPr vert="horz" wrap="square" lIns="91440" tIns="45720" rIns="91440" bIns="45720" rtlCol="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marL="0" marR="0" lvl="0" indent="0"/>
            <a:r>
              <a:rPr sz="3200"/>
              <a:t>Распределение растений ПОЗВОЛЯЕТ ПОНЯТЬ :</a:t>
            </a:r>
            <a:endParaRPr sz="3200"/>
          </a:p>
        </p:txBody>
      </p:sp>
      <p:sp>
        <p:nvSpPr>
          <p:cNvPr id="12291" name="Объект 2"/>
          <p:cNvSpPr/>
          <p:nvPr>
            <p:ph idx="4294967295"/>
          </p:nvPr>
        </p:nvSpPr>
        <p:spPr>
          <a:xfrm>
            <a:off x="628650" y="1257300"/>
            <a:ext cx="7886700" cy="4351338"/>
          </a:xfrm>
          <a:prstGeom prst="rect">
            <a:avLst/>
          </a:prstGeom>
          <a:noFill/>
          <a:ln>
            <a:miter lim="800000"/>
          </a:ln>
        </p:spPr>
        <p:txBody>
          <a:bodyPr vert="horz" wrap="square" lIns="91440" tIns="45720" rIns="91440" bIns="45720" anchor="t" anchorCtr="0">
            <a:noAutofit/>
          </a:bodyPr>
          <a:lstStyle>
            <a:lvl1pPr marL="17145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lvl="0"/>
            <a:r>
              <a:rPr sz="2800"/>
              <a:t>Общие черты (сходства) и различия</a:t>
            </a:r>
            <a:endParaRPr sz="2800"/>
          </a:p>
          <a:p>
            <a:pPr lvl="0"/>
            <a:r>
              <a:rPr sz="2800"/>
              <a:t>Особенности отдельных растительных организмов</a:t>
            </a:r>
            <a:endParaRPr sz="2800"/>
          </a:p>
          <a:p>
            <a:pPr lvl="0"/>
            <a:r>
              <a:rPr sz="2800"/>
              <a:t>Свойства целых групп растений</a:t>
            </a:r>
            <a:endParaRPr sz="2800"/>
          </a:p>
          <a:p>
            <a:pPr lvl="0"/>
            <a:r>
              <a:rPr sz="2800"/>
              <a:t>Родство групп растений между собой</a:t>
            </a:r>
            <a:endParaRPr sz="2800"/>
          </a:p>
        </p:txBody>
      </p:sp>
      <p:pic>
        <p:nvPicPr>
          <p:cNvPr id="12292" name="Рисунок 3"/>
          <p:cNvPicPr/>
          <p:nvPr/>
        </p:nvPicPr>
        <p:blipFill>
          <a:blip r:embed="rId2"/>
          <a:stretch>
            <a:fillRect/>
          </a:stretch>
        </p:blipFill>
        <p:spPr>
          <a:xfrm>
            <a:off x="354012" y="3940175"/>
            <a:ext cx="2327275" cy="2773362"/>
          </a:xfrm>
          <a:prstGeom prst="rect">
            <a:avLst/>
          </a:prstGeom>
          <a:noFill/>
          <a:ln>
            <a:noFill/>
            <a:miter lim="800000"/>
          </a:ln>
        </p:spPr>
      </p:pic>
      <p:pic>
        <p:nvPicPr>
          <p:cNvPr id="12293" name="Рисунок 4"/>
          <p:cNvPicPr/>
          <p:nvPr/>
        </p:nvPicPr>
        <p:blipFill>
          <a:blip r:embed="rId3"/>
          <a:stretch>
            <a:fillRect/>
          </a:stretch>
        </p:blipFill>
        <p:spPr>
          <a:xfrm>
            <a:off x="2778125" y="3611562"/>
            <a:ext cx="2208212" cy="3246438"/>
          </a:xfrm>
          <a:prstGeom prst="rect">
            <a:avLst/>
          </a:prstGeom>
          <a:noFill/>
          <a:ln>
            <a:noFill/>
            <a:miter lim="800000"/>
          </a:ln>
        </p:spPr>
      </p:pic>
      <p:pic>
        <p:nvPicPr>
          <p:cNvPr id="12294" name="Рисунок 5"/>
          <p:cNvPicPr/>
          <p:nvPr/>
        </p:nvPicPr>
        <p:blipFill>
          <a:blip r:embed="rId4"/>
          <a:stretch>
            <a:fillRect/>
          </a:stretch>
        </p:blipFill>
        <p:spPr>
          <a:xfrm>
            <a:off x="5114925" y="3808412"/>
            <a:ext cx="1809750" cy="2852738"/>
          </a:xfrm>
          <a:prstGeom prst="rect">
            <a:avLst/>
          </a:prstGeom>
          <a:noFill/>
          <a:ln>
            <a:noFill/>
            <a:miter lim="800000"/>
          </a:ln>
        </p:spPr>
      </p:pic>
      <p:pic>
        <p:nvPicPr>
          <p:cNvPr id="12295" name="Рисунок 6"/>
          <p:cNvPicPr/>
          <p:nvPr/>
        </p:nvPicPr>
        <p:blipFill>
          <a:blip r:embed="rId5"/>
          <a:stretch>
            <a:fillRect/>
          </a:stretch>
        </p:blipFill>
        <p:spPr>
          <a:xfrm>
            <a:off x="7054850" y="3860800"/>
            <a:ext cx="2046288" cy="2852738"/>
          </a:xfrm>
          <a:prstGeom prst="rect">
            <a:avLst/>
          </a:prstGeom>
          <a:noFill/>
          <a:ln>
            <a:noFill/>
            <a:miter lim="800000"/>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3314"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lgn="ctr"/>
            <a:r>
              <a:t>ТАКСОНОМИЯ: номенклатура и систематика</a:t>
            </a:r>
          </a:p>
        </p:txBody>
      </p:sp>
      <p:sp>
        <p:nvSpPr>
          <p:cNvPr id="13315" name="Объект 2"/>
          <p:cNvSpPr/>
          <p:nvPr>
            <p:ph idx="4294967295"/>
          </p:nvPr>
        </p:nvSpPr>
        <p:spPr>
          <a:xfrm>
            <a:off x="628650" y="1825625"/>
            <a:ext cx="7886700" cy="1098550"/>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buNone/>
            </a:pPr>
            <a:r>
              <a:rPr b="1"/>
              <a:t>Номенклатура</a:t>
            </a:r>
            <a:r>
              <a:t> – осуществляет присвоение названий организмам</a:t>
            </a:r>
          </a:p>
          <a:p>
            <a:pPr marL="0" lvl="0" indent="0">
              <a:buNone/>
            </a:pPr>
            <a:r>
              <a:t>Распределение же организмов по группам – </a:t>
            </a:r>
            <a:r>
              <a:rPr b="1"/>
              <a:t>систематика</a:t>
            </a:r>
            <a:r>
              <a:t>.</a:t>
            </a:r>
          </a:p>
        </p:txBody>
      </p:sp>
      <p:pic>
        <p:nvPicPr>
          <p:cNvPr id="13316" name="Рисунок 3"/>
          <p:cNvPicPr/>
          <p:nvPr/>
        </p:nvPicPr>
        <p:blipFill>
          <a:blip r:embed="rId2"/>
          <a:stretch>
            <a:fillRect/>
          </a:stretch>
        </p:blipFill>
        <p:spPr>
          <a:xfrm>
            <a:off x="1258888" y="3059112"/>
            <a:ext cx="6867525" cy="2952750"/>
          </a:xfrm>
          <a:prstGeom prst="rect">
            <a:avLst/>
          </a:prstGeom>
          <a:noFill/>
          <a:ln>
            <a:noFill/>
            <a:miter lim="800000"/>
          </a:ln>
        </p:spPr>
      </p:pic>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8" name="Заголовок 1"/>
          <p:cNvSpPr/>
          <p:nvPr>
            <p:ph type="title" idx="4294967295"/>
          </p:nvPr>
        </p:nvSpPr>
        <p:spPr>
          <a:xfrm>
            <a:off x="250825" y="115888"/>
            <a:ext cx="8713788" cy="92551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Как даются названия растениям?</a:t>
            </a:r>
          </a:p>
        </p:txBody>
      </p:sp>
      <p:pic>
        <p:nvPicPr>
          <p:cNvPr id="14339" name="Рисунок 5"/>
          <p:cNvPicPr/>
          <p:nvPr/>
        </p:nvPicPr>
        <p:blipFill>
          <a:blip r:embed="rId3"/>
          <a:srcRect t="6133" b="6203"/>
          <a:stretch>
            <a:fillRect/>
          </a:stretch>
        </p:blipFill>
        <p:spPr>
          <a:xfrm>
            <a:off x="130175" y="1700212"/>
            <a:ext cx="2206625" cy="2976562"/>
          </a:xfrm>
          <a:prstGeom prst="rect">
            <a:avLst/>
          </a:prstGeom>
          <a:noFill/>
          <a:ln>
            <a:noFill/>
            <a:miter lim="800000"/>
          </a:ln>
        </p:spPr>
      </p:pic>
      <p:sp>
        <p:nvSpPr>
          <p:cNvPr id="14340" name="TextBox 6"/>
          <p:cNvSpPr/>
          <p:nvPr/>
        </p:nvSpPr>
        <p:spPr>
          <a:xfrm>
            <a:off x="2349500" y="5684838"/>
            <a:ext cx="3019425" cy="954088"/>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r>
              <a:rPr sz="2000"/>
              <a:t>род - Дарвиния</a:t>
            </a:r>
            <a:endParaRPr sz="2000"/>
          </a:p>
          <a:p>
            <a:pPr marL="0" lvl="0" indent="0"/>
            <a:r>
              <a:t>виды - Дарвиния цитрусовая</a:t>
            </a:r>
          </a:p>
          <a:p>
            <a:pPr marL="0" lvl="0" indent="0"/>
            <a:r>
              <a:t>Дарвиния остролистная.</a:t>
            </a:r>
          </a:p>
        </p:txBody>
      </p:sp>
      <p:pic>
        <p:nvPicPr>
          <p:cNvPr id="14341" name="Рисунок 7"/>
          <p:cNvPicPr/>
          <p:nvPr/>
        </p:nvPicPr>
        <p:blipFill>
          <a:blip r:embed="rId4"/>
          <a:stretch>
            <a:fillRect/>
          </a:stretch>
        </p:blipFill>
        <p:spPr>
          <a:xfrm>
            <a:off x="6473825" y="1069975"/>
            <a:ext cx="2174875" cy="3054350"/>
          </a:xfrm>
          <a:prstGeom prst="rect">
            <a:avLst/>
          </a:prstGeom>
          <a:noFill/>
          <a:ln>
            <a:noFill/>
            <a:miter lim="800000"/>
          </a:ln>
        </p:spPr>
      </p:pic>
      <p:sp>
        <p:nvSpPr>
          <p:cNvPr id="14342" name="TextBox 8"/>
          <p:cNvSpPr/>
          <p:nvPr/>
        </p:nvSpPr>
        <p:spPr>
          <a:xfrm>
            <a:off x="6689725" y="4103688"/>
            <a:ext cx="1946275" cy="369888"/>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r>
              <a:t>Чарлз Дарвин </a:t>
            </a:r>
          </a:p>
        </p:txBody>
      </p:sp>
      <p:pic>
        <p:nvPicPr>
          <p:cNvPr id="14343" name="Рисунок 2"/>
          <p:cNvPicPr/>
          <p:nvPr/>
        </p:nvPicPr>
        <p:blipFill>
          <a:blip r:embed="rId5"/>
          <a:stretch>
            <a:fillRect/>
          </a:stretch>
        </p:blipFill>
        <p:spPr>
          <a:xfrm>
            <a:off x="2378075" y="1149350"/>
            <a:ext cx="3048000" cy="2281238"/>
          </a:xfrm>
          <a:prstGeom prst="rect">
            <a:avLst/>
          </a:prstGeom>
          <a:noFill/>
          <a:ln>
            <a:noFill/>
            <a:miter lim="800000"/>
          </a:ln>
        </p:spPr>
      </p:pic>
      <p:pic>
        <p:nvPicPr>
          <p:cNvPr id="14344" name="Рисунок 3"/>
          <p:cNvPicPr/>
          <p:nvPr/>
        </p:nvPicPr>
        <p:blipFill>
          <a:blip r:embed="rId6"/>
          <a:stretch>
            <a:fillRect/>
          </a:stretch>
        </p:blipFill>
        <p:spPr>
          <a:xfrm>
            <a:off x="2349500" y="3470275"/>
            <a:ext cx="3071812" cy="2054225"/>
          </a:xfrm>
          <a:prstGeom prst="rect">
            <a:avLst/>
          </a:prstGeom>
          <a:noFill/>
          <a:ln>
            <a:noFill/>
            <a:miter lim="800000"/>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2"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Валериана: по имени римского врача Плиния Валериана?</a:t>
            </a:r>
          </a:p>
        </p:txBody>
      </p:sp>
      <p:sp>
        <p:nvSpPr>
          <p:cNvPr id="15363" name="Объект 2"/>
          <p:cNvSpPr/>
          <p:nvPr>
            <p:ph idx="4294967295"/>
          </p:nvPr>
        </p:nvSpPr>
        <p:spPr>
          <a:xfrm>
            <a:off x="628650" y="1825625"/>
            <a:ext cx="7886700" cy="4351338"/>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buNone/>
            </a:pPr>
            <a:r>
              <a:t>Наиболее известный вид - Валериана лекарственная (Valeriana officinalis L.), широко используемый в качестве лекарственного растения.</a:t>
            </a:r>
          </a:p>
          <a:p>
            <a:pPr marL="0" lvl="0" indent="0">
              <a:buNone/>
            </a:pPr>
            <a:r>
              <a:t>По другой версии свое название она получила от латыни – «valere», что означает «быть здоровым».</a:t>
            </a:r>
          </a:p>
          <a:p>
            <a:pPr marL="0" lvl="0" indent="0">
              <a:buNone/>
            </a:pPr>
            <a:r>
              <a:t>В научную литературу название ввёл Карл Линней </a:t>
            </a:r>
          </a:p>
        </p:txBody>
      </p:sp>
      <p:pic>
        <p:nvPicPr>
          <p:cNvPr id="15364" name="Рисунок 3"/>
          <p:cNvPicPr/>
          <p:nvPr/>
        </p:nvPicPr>
        <p:blipFill>
          <a:blip r:embed="rId2"/>
          <a:stretch>
            <a:fillRect/>
          </a:stretch>
        </p:blipFill>
        <p:spPr>
          <a:xfrm>
            <a:off x="5003800" y="4021138"/>
            <a:ext cx="3690938" cy="2324100"/>
          </a:xfrm>
          <a:prstGeom prst="rect">
            <a:avLst/>
          </a:prstGeom>
          <a:noFill/>
          <a:ln>
            <a:noFill/>
            <a:miter lim="800000"/>
          </a:ln>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Народные названия растений:</a:t>
            </a:r>
          </a:p>
        </p:txBody>
      </p:sp>
      <p:sp>
        <p:nvSpPr>
          <p:cNvPr id="16387" name="Объект 2"/>
          <p:cNvSpPr/>
          <p:nvPr>
            <p:ph idx="4294967295"/>
          </p:nvPr>
        </p:nvSpPr>
        <p:spPr>
          <a:xfrm>
            <a:off x="468312" y="1412875"/>
            <a:ext cx="7886700" cy="4351338"/>
          </a:xfrm>
          <a:prstGeom prst="rect">
            <a:avLst/>
          </a:prstGeom>
          <a:noFill/>
          <a:ln>
            <a:miter lim="800000"/>
          </a:ln>
        </p:spPr>
        <p:txBody>
          <a:bodyPr vert="horz" wrap="square" lIns="91440" tIns="45720" rIns="91440" bIns="4572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lvl="0" indent="0" algn="just">
              <a:buNone/>
            </a:pPr>
            <a:r>
              <a:t>Вид Тысячелистник обыкновенный (лат. </a:t>
            </a:r>
            <a:r>
              <a:rPr lang="en-US" altLang="en-US" b="1"/>
              <a:t>Achilléa millefólium</a:t>
            </a:r>
            <a:r>
              <a:rPr lang="en-US" altLang="en-US"/>
              <a:t>)  </a:t>
            </a:r>
            <a:r>
              <a:rPr lang="en-US" altLang="en-US"/>
              <a:t>- солдатская трава, матрешка, цветки белые, материнка, серпорез, сановник, грыжная трава, живучая трава, греча дикая, дикая кашка, бедренец, белый узик, белоцвет, кровавник (за способность останавливать кровотечения), порезник, рудометка, белоголовник.</a:t>
            </a:r>
            <a:endParaRPr lang="en-US" altLang="en-US"/>
          </a:p>
        </p:txBody>
      </p:sp>
      <p:pic>
        <p:nvPicPr>
          <p:cNvPr id="16388" name="Рисунок 3"/>
          <p:cNvPicPr/>
          <p:nvPr/>
        </p:nvPicPr>
        <p:blipFill>
          <a:blip r:embed="rId2"/>
          <a:stretch>
            <a:fillRect/>
          </a:stretch>
        </p:blipFill>
        <p:spPr>
          <a:xfrm>
            <a:off x="3132138" y="3262312"/>
            <a:ext cx="4976812" cy="3538538"/>
          </a:xfrm>
          <a:prstGeom prst="rect">
            <a:avLst/>
          </a:prstGeom>
          <a:noFill/>
          <a:ln>
            <a:noFill/>
            <a:miter lim="800000"/>
          </a:ln>
        </p:spPr>
      </p:pic>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10"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Названия растений, произошедшие от иностранных слов:</a:t>
            </a:r>
          </a:p>
        </p:txBody>
      </p:sp>
      <p:sp>
        <p:nvSpPr>
          <p:cNvPr id="17411" name="Объект 2">
            <a:extLst>
              <a:ext uri="{FF2B5EF4-FFF2-40B4-BE49-F238E27FC236}"/>
            </a:extLst>
          </p:cNvPr>
          <p:cNvSpPr>
            <a:spLocks noGrp="1"/>
          </p:cNvSpPr>
          <p:nvPr>
            <p:ph idx="4294967295"/>
          </p:nvPr>
        </p:nvSpPr>
        <p:spPr>
          <a:xfrm>
            <a:off x="628650" y="1825625"/>
            <a:ext cx="3629109" cy="4483695"/>
          </a:xfrm>
        </p:spPr>
        <p:txBody>
          <a:bodyPr vert="horz" wrap="square" lIns="91440" tIns="45720" rIns="91440" bIns="45720" rtlCol="0" anchor="t" anchorCtr="0">
            <a:noAutofit/>
          </a:bodyPr>
          <a:lstStyle>
            <a:lvl1pPr marL="0" indent="0" algn="l"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0" marR="0" lvl="0" indent="0">
              <a:buNone/>
            </a:pPr>
            <a:r>
              <a:rPr sz="1900"/>
              <a:t>Из турецкого пришло к нам слово тюльпан (происходит от «тулибан» - тюрбан, поскольку форма его цветков напоминает этот восточный головной убор).</a:t>
            </a:r>
            <a:endParaRPr sz="1900"/>
          </a:p>
          <a:p>
            <a:pPr marL="0" marR="0" lvl="0" indent="0">
              <a:buNone/>
            </a:pPr>
            <a:endParaRPr sz="1900"/>
          </a:p>
          <a:p>
            <a:pPr marL="0" marR="0" lvl="0" indent="0">
              <a:buNone/>
            </a:pPr>
            <a:r>
              <a:rPr sz="1900"/>
              <a:t>Тюльпан появился еще в 11 веке в Персии, откуда перекочевал в Турцию и стал символом османского двора. Позже безумная тюльпаномания охватила и Европу, а особенно Голландию. Тюльпанами торговали на бирже, как в наши дни – нефтью</a:t>
            </a:r>
            <a:endParaRPr sz="1900"/>
          </a:p>
        </p:txBody>
      </p:sp>
      <p:pic>
        <p:nvPicPr>
          <p:cNvPr id="17412" name="Рисунок 3"/>
          <p:cNvPicPr/>
          <p:nvPr/>
        </p:nvPicPr>
        <p:blipFill>
          <a:blip r:embed="rId2"/>
          <a:stretch>
            <a:fillRect/>
          </a:stretch>
        </p:blipFill>
        <p:spPr>
          <a:xfrm>
            <a:off x="5651500" y="1484312"/>
            <a:ext cx="2863850" cy="2863850"/>
          </a:xfrm>
          <a:prstGeom prst="rect">
            <a:avLst/>
          </a:prstGeom>
          <a:noFill/>
          <a:ln>
            <a:noFill/>
            <a:miter lim="800000"/>
          </a:ln>
        </p:spPr>
      </p:pic>
      <p:sp>
        <p:nvSpPr>
          <p:cNvPr id="17413" name="Прямоугольник 4">
            <a:extLst>
              <a:ext uri="{FF2B5EF4-FFF2-40B4-BE49-F238E27FC236}"/>
            </a:extLst>
          </p:cNvPr>
          <p:cNvSpPr/>
          <p:nvPr/>
        </p:nvSpPr>
        <p:spPr>
          <a:xfrm>
            <a:off x="4039369" y="6259590"/>
            <a:ext cx="1831142" cy="369332"/>
          </a:xfrm>
          <a:prstGeom prst="rect">
            <a:avLst/>
          </a:prstGeom>
          <a:noFill/>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marR="0" lvl="0" indent="0" algn="ctr"/>
            <a:r>
              <a:rPr lang="en-US" altLang="en-US" i="1"/>
              <a:t>Tulipa suaveolens</a:t>
            </a:r>
            <a:endParaRPr sz="5400">
              <a:effectLst>
                <a:outerShdw blurRad="38100" dist="38100" dir="2700000" algn="tl">
                  <a:schemeClr val="bg2"/>
                </a:outerShdw>
              </a:effectLst>
            </a:endParaRPr>
          </a:p>
        </p:txBody>
      </p:sp>
      <p:pic>
        <p:nvPicPr>
          <p:cNvPr id="17414" name="Рисунок 5"/>
          <p:cNvPicPr/>
          <p:nvPr/>
        </p:nvPicPr>
        <p:blipFill>
          <a:blip r:embed="rId3"/>
          <a:stretch>
            <a:fillRect/>
          </a:stretch>
        </p:blipFill>
        <p:spPr>
          <a:xfrm>
            <a:off x="4038600" y="4203700"/>
            <a:ext cx="2416175" cy="1989138"/>
          </a:xfrm>
          <a:prstGeom prst="rect">
            <a:avLst/>
          </a:prstGeom>
          <a:noFill/>
          <a:ln>
            <a:noFill/>
            <a:miter lim="800000"/>
          </a:ln>
        </p:spPr>
      </p:pic>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8434" name="Рисунок 7"/>
          <p:cNvPicPr/>
          <p:nvPr/>
        </p:nvPicPr>
        <p:blipFill>
          <a:blip r:embed="rId2"/>
          <a:stretch>
            <a:fillRect/>
          </a:stretch>
        </p:blipFill>
        <p:spPr>
          <a:xfrm>
            <a:off x="6262688" y="1125538"/>
            <a:ext cx="2881312" cy="2892425"/>
          </a:xfrm>
          <a:prstGeom prst="rect">
            <a:avLst/>
          </a:prstGeom>
          <a:noFill/>
          <a:ln>
            <a:noFill/>
            <a:miter lim="800000"/>
          </a:ln>
        </p:spPr>
      </p:pic>
      <p:sp>
        <p:nvSpPr>
          <p:cNvPr id="18435"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Правила написания видовых названий</a:t>
            </a:r>
          </a:p>
        </p:txBody>
      </p:sp>
      <p:sp>
        <p:nvSpPr>
          <p:cNvPr id="18436" name="TextBox 5"/>
          <p:cNvSpPr/>
          <p:nvPr/>
        </p:nvSpPr>
        <p:spPr>
          <a:xfrm>
            <a:off x="179388" y="1798638"/>
            <a:ext cx="6840538" cy="1939925"/>
          </a:xfrm>
          <a:prstGeom prst="rect">
            <a:avLst/>
          </a:prstGeom>
          <a:noFill/>
          <a:ln>
            <a:noFill/>
            <a:miter lim="800000"/>
          </a:ln>
        </p:spPr>
        <p:txBody>
          <a:bodyPr>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r>
              <a:rPr sz="2000"/>
              <a:t>На латыни имя рода всегда пишется с большой буквы, </a:t>
            </a:r>
            <a:endParaRPr sz="2000"/>
          </a:p>
          <a:p>
            <a:pPr marL="0" lvl="0" indent="0"/>
            <a:r>
              <a:rPr sz="2000"/>
              <a:t>имя вида – видовой эпитет – всегда с маленькой, </a:t>
            </a:r>
            <a:endParaRPr sz="2000"/>
          </a:p>
          <a:p>
            <a:pPr marL="0" lvl="0" indent="0"/>
            <a:r>
              <a:rPr sz="2000"/>
              <a:t>даже если оно происходит от имени собственного.</a:t>
            </a:r>
            <a:endParaRPr sz="2000"/>
          </a:p>
          <a:p>
            <a:pPr marL="0" lvl="0" indent="0"/>
            <a:r>
              <a:rPr sz="2000"/>
              <a:t>Без имени рода видовой эпитет лишен смысла.</a:t>
            </a:r>
            <a:endParaRPr sz="2000"/>
          </a:p>
          <a:p>
            <a:pPr marL="0" lvl="0" indent="0"/>
            <a:r>
              <a:rPr sz="2000"/>
              <a:t>В некоторых случаях допускается сокращение имени рода </a:t>
            </a:r>
            <a:endParaRPr sz="2000"/>
          </a:p>
          <a:p>
            <a:pPr marL="0" lvl="0" indent="0"/>
            <a:r>
              <a:rPr sz="2000"/>
              <a:t>до одной буквы или стандартного сокращения</a:t>
            </a:r>
            <a:endParaRPr sz="2000"/>
          </a:p>
        </p:txBody>
      </p:sp>
      <p:sp>
        <p:nvSpPr>
          <p:cNvPr id="18437" name="TextBox 6"/>
          <p:cNvSpPr/>
          <p:nvPr/>
        </p:nvSpPr>
        <p:spPr>
          <a:xfrm>
            <a:off x="615950" y="4733925"/>
            <a:ext cx="7826375" cy="1077912"/>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a:r>
              <a:rPr sz="2000"/>
              <a:t>Видовые названия могут переводиться на русский язык не дословно. </a:t>
            </a:r>
            <a:endParaRPr sz="2000"/>
          </a:p>
          <a:p>
            <a:pPr marL="0" lvl="0" indent="0" algn="ctr"/>
            <a:r>
              <a:rPr sz="2000"/>
              <a:t>Например: </a:t>
            </a:r>
            <a:r>
              <a:rPr sz="2400"/>
              <a:t>Rumex confertus – щавель конский </a:t>
            </a:r>
            <a:endParaRPr sz="2400"/>
          </a:p>
          <a:p>
            <a:pPr marL="0" lvl="0" indent="0" algn="ctr"/>
            <a:r>
              <a:rPr sz="2000"/>
              <a:t>(букв. щавель плотный, густой)</a:t>
            </a:r>
            <a:endParaRPr sz="2000"/>
          </a:p>
        </p:txBody>
      </p:sp>
      <p:sp>
        <p:nvSpPr>
          <p:cNvPr id="18438" name="Прямоугольник 2">
            <a:extLst>
              <a:ext uri="{FF2B5EF4-FFF2-40B4-BE49-F238E27FC236}"/>
            </a:extLst>
          </p:cNvPr>
          <p:cNvSpPr/>
          <p:nvPr/>
        </p:nvSpPr>
        <p:spPr>
          <a:xfrm>
            <a:off x="-78697" y="68733"/>
            <a:ext cx="9301393" cy="461665"/>
          </a:xfrm>
          <a:prstGeom prst="rect">
            <a:avLst/>
          </a:prstGeom>
          <a:noFill/>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marR="0" lvl="0" indent="0" algn="ctr"/>
            <a:r>
              <a:rPr sz="2400">
                <a:effectLst>
                  <a:outerShdw blurRad="38100" dist="38100" dir="2700000" algn="tl">
                    <a:schemeClr val="bg2"/>
                  </a:outerShdw>
                </a:effectLst>
              </a:rPr>
              <a:t>Знать правила наименования вида согласно бинарной номенклатуре</a:t>
            </a:r>
            <a:endParaRPr sz="2400">
              <a:effectLst>
                <a:outerShdw blurRad="38100" dist="38100" dir="2700000" algn="tl">
                  <a:schemeClr val="bg2"/>
                </a:outerShdw>
              </a:effectLst>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Заголовок 1"/>
          <p:cNvSpPr/>
          <p:nvPr>
            <p:ph type="title" idx="4294967295"/>
          </p:nvPr>
        </p:nvSpPr>
        <p:spPr>
          <a:xfrm>
            <a:off x="196850" y="1174750"/>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Критерии вида:</a:t>
            </a:r>
          </a:p>
        </p:txBody>
      </p:sp>
      <p:pic>
        <p:nvPicPr>
          <p:cNvPr id="19459" name="Рисунок 7"/>
          <p:cNvPicPr/>
          <p:nvPr/>
        </p:nvPicPr>
        <p:blipFill>
          <a:blip r:embed="rId2"/>
          <a:stretch>
            <a:fillRect/>
          </a:stretch>
        </p:blipFill>
        <p:spPr>
          <a:xfrm>
            <a:off x="4140200" y="488950"/>
            <a:ext cx="4632325" cy="3494088"/>
          </a:xfrm>
          <a:prstGeom prst="rect">
            <a:avLst/>
          </a:prstGeom>
          <a:noFill/>
          <a:ln>
            <a:noFill/>
            <a:miter lim="800000"/>
          </a:ln>
        </p:spPr>
      </p:pic>
      <p:pic>
        <p:nvPicPr>
          <p:cNvPr id="19460" name="Рисунок 12"/>
          <p:cNvPicPr/>
          <p:nvPr/>
        </p:nvPicPr>
        <p:blipFill>
          <a:blip r:embed="rId3"/>
          <a:srcRect r="51841"/>
          <a:stretch>
            <a:fillRect/>
          </a:stretch>
        </p:blipFill>
        <p:spPr>
          <a:xfrm>
            <a:off x="57150" y="3560762"/>
            <a:ext cx="5183188" cy="2808288"/>
          </a:xfrm>
          <a:prstGeom prst="rect">
            <a:avLst/>
          </a:prstGeom>
          <a:noFill/>
          <a:ln>
            <a:noFill/>
            <a:miter lim="800000"/>
          </a:ln>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0482" name="Рисунок 4"/>
          <p:cNvPicPr/>
          <p:nvPr/>
        </p:nvPicPr>
        <p:blipFill>
          <a:blip r:embed="rId2"/>
          <a:srcRect t="41143" b="16167"/>
          <a:stretch>
            <a:fillRect/>
          </a:stretch>
        </p:blipFill>
        <p:spPr>
          <a:xfrm>
            <a:off x="755650" y="4371975"/>
            <a:ext cx="7759700" cy="2484438"/>
          </a:xfrm>
          <a:prstGeom prst="rect">
            <a:avLst/>
          </a:prstGeom>
          <a:noFill/>
          <a:ln>
            <a:noFill/>
            <a:miter lim="800000"/>
          </a:ln>
        </p:spPr>
      </p:pic>
      <p:sp>
        <p:nvSpPr>
          <p:cNvPr id="20483" name="Заголовок 1"/>
          <p:cNvSpPr/>
          <p:nvPr>
            <p:ph type="title" idx="4294967295"/>
          </p:nvPr>
        </p:nvSpPr>
        <p:spPr>
          <a:xfrm>
            <a:off x="471488" y="0"/>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Биологическая концепция вида</a:t>
            </a:r>
          </a:p>
        </p:txBody>
      </p:sp>
      <p:sp>
        <p:nvSpPr>
          <p:cNvPr id="20484" name="Объект 2">
            <a:extLst>
              <a:ext uri="{FF2B5EF4-FFF2-40B4-BE49-F238E27FC236}"/>
            </a:extLst>
          </p:cNvPr>
          <p:cNvSpPr>
            <a:spLocks noGrp="1"/>
          </p:cNvSpPr>
          <p:nvPr>
            <p:ph sz="half" idx="4294967295"/>
          </p:nvPr>
        </p:nvSpPr>
        <p:spPr>
          <a:xfrm>
            <a:off x="251520" y="994248"/>
            <a:ext cx="8784976" cy="4620171"/>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ormAutofit/>
          </a:bodyPr>
          <a:lstStyle/>
          <a:p>
            <a:pPr marL="0" marR="0" lvl="0" indent="0" algn="l" defTabSz="685800" rtl="0" eaLnBrk="1" fontAlgn="auto" latinLnBrk="0" hangingPunct="1">
              <a:lnSpc>
                <a:spcPct val="90000"/>
              </a:lnSpc>
              <a:spcBef>
                <a:spcPts val="750"/>
              </a:spcBef>
              <a:spcAft>
                <a:spcPct val="0"/>
              </a:spcAft>
              <a:buClrTx/>
              <a:buSzTx/>
              <a:buFont typeface="Arial" panose="020b0604020202020204" pitchFamily="34" charset="0"/>
              <a:buNone/>
              <a:defRPr/>
            </a:pPr>
            <a:r>
              <a:rPr kumimoji="0" lang="ru-RU" sz="2100" b="0" i="0" u="none" strike="noStrike" kern="1200" cap="none" spc="0" normalizeH="0" baseline="0" noProof="0">
                <a:ln>
                  <a:noFill/>
                </a:ln>
                <a:solidFill>
                  <a:schemeClr val="tx1"/>
                </a:solidFill>
                <a:effectLst/>
                <a:highlight>
                  <a:srgbClr val="FFFF00"/>
                </a:highlight>
                <a:uLnTx/>
                <a:uFillTx/>
                <a:latin typeface="+mn-lt"/>
                <a:ea typeface="+mn-ea"/>
                <a:cs typeface="+mn-cs"/>
              </a:rPr>
              <a:t>Вид</a:t>
            </a:r>
            <a:r>
              <a:rPr kumimoji="0" lang="ru-RU" sz="2100" b="0" i="0" u="none" strike="noStrike" kern="1200" cap="none" spc="0" normalizeH="0" baseline="0" noProof="0">
                <a:ln>
                  <a:noFill/>
                </a:ln>
                <a:solidFill>
                  <a:schemeClr val="tx1"/>
                </a:solidFill>
                <a:effectLst/>
                <a:uLnTx/>
                <a:uFillTx/>
                <a:latin typeface="+mn-lt"/>
                <a:ea typeface="+mn-ea"/>
                <a:cs typeface="+mn-cs"/>
              </a:rPr>
              <a:t> - основная единица биологической систематики живых организмов, реально существующая общность организмов, характеризующаяся прежде всего генетическим единством и общностью происхождения.</a:t>
            </a:r>
          </a:p>
          <a:p>
            <a:pPr marL="0" marR="0" lvl="0" indent="0" algn="l" defTabSz="685800" rtl="0" eaLnBrk="1" fontAlgn="auto" latinLnBrk="0" hangingPunct="1">
              <a:lnSpc>
                <a:spcPct val="90000"/>
              </a:lnSpc>
              <a:spcBef>
                <a:spcPts val="750"/>
              </a:spcBef>
              <a:spcAft>
                <a:spcPct val="0"/>
              </a:spcAft>
              <a:buClrTx/>
              <a:buSzTx/>
              <a:buFont typeface="Arial" panose="020b0604020202020204" pitchFamily="34" charset="0"/>
              <a:buNone/>
              <a:defRPr/>
            </a:pPr>
            <a:r>
              <a:rPr kumimoji="0" lang="ru-RU" sz="2100" b="0" i="0" u="none" strike="noStrike" kern="1200" cap="none" spc="0" normalizeH="0" baseline="0" noProof="0">
                <a:ln>
                  <a:noFill/>
                </a:ln>
                <a:solidFill>
                  <a:schemeClr val="tx1"/>
                </a:solidFill>
                <a:effectLst/>
                <a:uLnTx/>
                <a:uFillTx/>
                <a:latin typeface="+mn-lt"/>
                <a:ea typeface="+mn-ea"/>
                <a:cs typeface="+mn-cs"/>
              </a:rPr>
              <a:t>Это генетическое единство и является первопричиной внешнего сходства организмов одного вида, то есть для выделения видов является первичным </a:t>
            </a:r>
            <a:r>
              <a:rPr kumimoji="0" lang="ru-RU" sz="2100" b="0" i="0" u="sng" strike="noStrike" kern="1200" cap="none" spc="0" normalizeH="0" baseline="0" noProof="0">
                <a:ln>
                  <a:noFill/>
                </a:ln>
                <a:solidFill>
                  <a:schemeClr val="tx1"/>
                </a:solidFill>
                <a:effectLst/>
                <a:uLnTx/>
                <a:uFillTx/>
                <a:latin typeface="+mn-lt"/>
                <a:ea typeface="+mn-ea"/>
                <a:cs typeface="+mn-cs"/>
              </a:rPr>
              <a:t>не внешнее сходство, а именно генетическая общность.</a:t>
            </a:r>
          </a:p>
          <a:p>
            <a:pPr marL="0" marR="0" lvl="0" indent="0" algn="l" defTabSz="685800" rtl="0" eaLnBrk="1" fontAlgn="auto" latinLnBrk="0" hangingPunct="1">
              <a:lnSpc>
                <a:spcPct val="90000"/>
              </a:lnSpc>
              <a:spcBef>
                <a:spcPts val="750"/>
              </a:spcBef>
              <a:spcAft>
                <a:spcPct val="0"/>
              </a:spcAft>
              <a:buClrTx/>
              <a:buSzTx/>
              <a:buFont typeface="Arial" panose="020b0604020202020204" pitchFamily="34" charset="0"/>
              <a:buNone/>
              <a:defRPr/>
            </a:pPr>
            <a:r>
              <a:rPr kumimoji="0" lang="ru-RU" sz="2100" b="0" i="0" u="none" strike="noStrike" kern="1200" cap="none" spc="0" normalizeH="0" baseline="0" noProof="0">
                <a:ln>
                  <a:noFill/>
                </a:ln>
                <a:solidFill>
                  <a:schemeClr val="tx1"/>
                </a:solidFill>
                <a:effectLst/>
                <a:uLnTx/>
                <a:uFillTx/>
                <a:latin typeface="+mn-lt"/>
                <a:ea typeface="+mn-ea"/>
                <a:cs typeface="+mn-cs"/>
              </a:rPr>
              <a:t>Для организмов с половым размножением границу между видами формирует </a:t>
            </a:r>
            <a:r>
              <a:rPr kumimoji="0" lang="ru-RU" sz="2100" b="0" i="0" u="sng" strike="noStrike" kern="1200" cap="none" spc="0" normalizeH="0" baseline="0" noProof="0">
                <a:ln>
                  <a:noFill/>
                </a:ln>
                <a:solidFill>
                  <a:schemeClr val="tx1"/>
                </a:solidFill>
                <a:effectLst/>
                <a:uLnTx/>
                <a:uFillTx/>
                <a:latin typeface="+mn-lt"/>
                <a:ea typeface="+mn-ea"/>
                <a:cs typeface="+mn-cs"/>
              </a:rPr>
              <a:t>репродуктивная изоляция </a:t>
            </a:r>
            <a:r>
              <a:rPr kumimoji="0" lang="ru-RU" sz="2100" b="0" i="0" u="none" strike="noStrike" kern="1200" cap="none" spc="0" normalizeH="0" baseline="0" noProof="0">
                <a:ln>
                  <a:noFill/>
                </a:ln>
                <a:solidFill>
                  <a:schemeClr val="tx1"/>
                </a:solidFill>
                <a:effectLst/>
                <a:uLnTx/>
                <a:uFillTx/>
                <a:latin typeface="+mn-lt"/>
                <a:ea typeface="+mn-ea"/>
                <a:cs typeface="+mn-cs"/>
              </a:rPr>
              <a:t>— это неспособность двух разных видов при скрещивании давать плодовитое потомство. </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6"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 критерии вида</a:t>
            </a:r>
          </a:p>
        </p:txBody>
      </p:sp>
      <p:sp>
        <p:nvSpPr>
          <p:cNvPr id="21507" name="Объект 2">
            <a:extLst>
              <a:ext uri="{FF2B5EF4-FFF2-40B4-BE49-F238E27FC236}"/>
            </a:extLst>
          </p:cNvPr>
          <p:cNvSpPr>
            <a:spLocks noGrp="1"/>
          </p:cNvSpPr>
          <p:nvPr>
            <p:ph sz="half" idx="4294967295"/>
          </p:nvPr>
        </p:nvSpPr>
        <p:spPr>
          <a:xfrm>
            <a:off x="628650" y="1825625"/>
            <a:ext cx="3886200" cy="1603375"/>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ormAutofit/>
          </a:bodyPr>
          <a:lstStyle/>
          <a:p>
            <a:pPr marL="171450" marR="0" lvl="0" indent="-171450" algn="l"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100" b="0" i="0" u="none" strike="noStrike" kern="1200" cap="none" spc="0" normalizeH="0" baseline="0" noProof="0">
                <a:ln>
                  <a:noFill/>
                </a:ln>
                <a:solidFill>
                  <a:schemeClr val="tx1"/>
                </a:solidFill>
                <a:effectLst/>
                <a:highlight>
                  <a:srgbClr val="FFFF00"/>
                </a:highlight>
                <a:uLnTx/>
                <a:uFillTx/>
                <a:latin typeface="+mn-lt"/>
                <a:ea typeface="+mn-ea"/>
                <a:cs typeface="+mn-cs"/>
              </a:rPr>
              <a:t>Морфологический критерий </a:t>
            </a:r>
            <a:r>
              <a:rPr kumimoji="0" lang="ru-RU" sz="2100" b="0" i="0" u="none" strike="noStrike" kern="1200" cap="none" spc="0" normalizeH="0" baseline="0" noProof="0">
                <a:ln>
                  <a:noFill/>
                </a:ln>
                <a:solidFill>
                  <a:schemeClr val="tx1"/>
                </a:solidFill>
                <a:effectLst/>
                <a:uLnTx/>
                <a:uFillTx/>
                <a:latin typeface="+mn-lt"/>
                <a:ea typeface="+mn-ea"/>
                <a:cs typeface="+mn-cs"/>
              </a:rPr>
              <a:t>вида - сходство внешнего (и внутреннего) строения особей вида и их отличия от представителей других видов.</a:t>
            </a:r>
          </a:p>
        </p:txBody>
      </p:sp>
      <p:sp>
        <p:nvSpPr>
          <p:cNvPr id="21508" name="Объект 3">
            <a:extLst>
              <a:ext uri="{FF2B5EF4-FFF2-40B4-BE49-F238E27FC236}"/>
            </a:extLst>
          </p:cNvPr>
          <p:cNvSpPr>
            <a:spLocks noGrp="1"/>
          </p:cNvSpPr>
          <p:nvPr>
            <p:ph sz="half" idx="4294967295"/>
          </p:nvPr>
        </p:nvSpPr>
        <p:spPr>
          <a:xfrm>
            <a:off x="4705870" y="2325056"/>
            <a:ext cx="4191322" cy="1325563"/>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ormAutofit/>
          </a:bodyPr>
          <a:lstStyle/>
          <a:p>
            <a:pPr marL="171450" marR="0" lvl="0" indent="-171450" algn="just"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100" b="0" i="0" u="none" strike="noStrike" kern="1200" cap="none" spc="0" normalizeH="0" baseline="0" noProof="0">
                <a:ln>
                  <a:noFill/>
                </a:ln>
                <a:solidFill>
                  <a:schemeClr val="tx1"/>
                </a:solidFill>
                <a:effectLst/>
                <a:highlight>
                  <a:srgbClr val="FFFF00"/>
                </a:highlight>
                <a:uLnTx/>
                <a:uFillTx/>
                <a:latin typeface="+mn-lt"/>
                <a:ea typeface="+mn-ea"/>
                <a:cs typeface="+mn-cs"/>
              </a:rPr>
              <a:t>Цитогенетический критерий </a:t>
            </a:r>
            <a:r>
              <a:rPr kumimoji="0" lang="ru-RU" sz="2100" b="0" i="0" u="none" strike="noStrike" kern="1200" cap="none" spc="0" normalizeH="0" baseline="0" noProof="0">
                <a:ln>
                  <a:noFill/>
                </a:ln>
                <a:solidFill>
                  <a:schemeClr val="tx1"/>
                </a:solidFill>
                <a:effectLst/>
                <a:uLnTx/>
                <a:uFillTx/>
                <a:latin typeface="+mn-lt"/>
                <a:ea typeface="+mn-ea"/>
                <a:cs typeface="+mn-cs"/>
              </a:rPr>
              <a:t>- для каждого вида характерен уникальный набор хромосом (кариотип).</a:t>
            </a:r>
          </a:p>
        </p:txBody>
      </p:sp>
      <p:sp>
        <p:nvSpPr>
          <p:cNvPr id="21509" name="Объект 2">
            <a:extLst>
              <a:ext uri="{FF2B5EF4-FFF2-40B4-BE49-F238E27FC236}"/>
            </a:extLst>
          </p:cNvPr>
          <p:cNvSpPr txBox="1"/>
          <p:nvPr/>
        </p:nvSpPr>
        <p:spPr>
          <a:xfrm>
            <a:off x="609080" y="3563936"/>
            <a:ext cx="3886200" cy="202530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000" b="0" i="0" u="none" strike="noStrike" kern="1200" cap="none" spc="0" normalizeH="0" baseline="0" noProof="0">
                <a:ln>
                  <a:noFill/>
                </a:ln>
                <a:solidFill>
                  <a:schemeClr val="tx1"/>
                </a:solidFill>
                <a:effectLst/>
                <a:highlight>
                  <a:srgbClr val="FFFF00"/>
                </a:highlight>
                <a:uLnTx/>
                <a:uFillTx/>
                <a:latin typeface="+mn-lt"/>
                <a:ea typeface="+mn-ea"/>
                <a:cs typeface="+mn-cs"/>
              </a:rPr>
              <a:t>Молекулярно-биологический</a:t>
            </a:r>
            <a:r>
              <a:rPr kumimoji="0" lang="ru-RU" sz="2000" b="0" i="0" u="none" strike="noStrike" kern="1200" cap="none" spc="0" normalizeH="0" baseline="0" noProof="0">
                <a:ln>
                  <a:noFill/>
                </a:ln>
                <a:solidFill>
                  <a:schemeClr val="tx1"/>
                </a:solidFill>
                <a:effectLst/>
                <a:uLnTx/>
                <a:uFillTx/>
                <a:latin typeface="+mn-lt"/>
                <a:ea typeface="+mn-ea"/>
                <a:cs typeface="+mn-cs"/>
              </a:rPr>
              <a:t> критерий -  последовательности  нуклеотидов в ДНК (но вариабельные участки могут варьировать даже у особей внутри вида).</a:t>
            </a:r>
          </a:p>
        </p:txBody>
      </p:sp>
      <p:sp>
        <p:nvSpPr>
          <p:cNvPr id="21510" name="Объект 2">
            <a:extLst>
              <a:ext uri="{FF2B5EF4-FFF2-40B4-BE49-F238E27FC236}"/>
            </a:extLst>
          </p:cNvPr>
          <p:cNvSpPr txBox="1"/>
          <p:nvPr/>
        </p:nvSpPr>
        <p:spPr>
          <a:xfrm>
            <a:off x="4572000" y="4216684"/>
            <a:ext cx="4325192" cy="2450216"/>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342900" marR="0" lvl="0" indent="-342900" algn="just"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1900" b="0" i="0" u="none" strike="noStrike" kern="1200" cap="none" spc="0" normalizeH="0" baseline="0" noProof="0">
                <a:ln>
                  <a:noFill/>
                </a:ln>
                <a:solidFill>
                  <a:schemeClr val="tx1"/>
                </a:solidFill>
                <a:effectLst/>
                <a:highlight>
                  <a:srgbClr val="FFFF00"/>
                </a:highlight>
                <a:uLnTx/>
                <a:uFillTx/>
                <a:latin typeface="+mn-lt"/>
                <a:ea typeface="+mn-ea"/>
                <a:cs typeface="+mn-cs"/>
              </a:rPr>
              <a:t>Биохимический критерий </a:t>
            </a:r>
            <a:r>
              <a:rPr kumimoji="0" lang="ru-RU" sz="1900" b="0" i="0" u="none" strike="noStrike" kern="1200" cap="none" spc="0" normalizeH="0" baseline="0" noProof="0">
                <a:ln>
                  <a:noFill/>
                </a:ln>
                <a:solidFill>
                  <a:schemeClr val="tx1"/>
                </a:solidFill>
                <a:effectLst/>
                <a:uLnTx/>
                <a:uFillTx/>
                <a:latin typeface="+mn-lt"/>
                <a:ea typeface="+mn-ea"/>
                <a:cs typeface="+mn-cs"/>
              </a:rPr>
              <a:t>–один из основных для микроорганизмов. Но и виды растений могут отличаться по спектру синтезируемых алкалоидов, флавоноидов, эфирных масел, будучи очень близкими морфологически.</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30" name="Заголовок 1"/>
          <p:cNvSpPr/>
          <p:nvPr>
            <p:ph type="title" idx="4294967295"/>
          </p:nvPr>
        </p:nvSpPr>
        <p:spPr>
          <a:xfrm>
            <a:off x="628650" y="365125"/>
            <a:ext cx="7886700" cy="1325562"/>
          </a:xfrm>
          <a:prstGeom prst="rect">
            <a:avLst/>
          </a:prstGeom>
          <a:noFill/>
          <a:ln>
            <a:miter lim="800000"/>
          </a:ln>
        </p:spPr>
        <p:txBody>
          <a:bodyPr vert="horz" wrap="square" lIns="91440" tIns="45720" rIns="91440" bIns="4572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lvl="0"/>
            <a:r>
              <a:t>Критерии вида (продолжение)</a:t>
            </a:r>
          </a:p>
        </p:txBody>
      </p:sp>
      <p:sp>
        <p:nvSpPr>
          <p:cNvPr id="22531" name="Объект 2">
            <a:extLst>
              <a:ext uri="{FF2B5EF4-FFF2-40B4-BE49-F238E27FC236}"/>
            </a:extLst>
          </p:cNvPr>
          <p:cNvSpPr>
            <a:spLocks noGrp="1"/>
          </p:cNvSpPr>
          <p:nvPr>
            <p:ph sz="half" idx="4294967295"/>
          </p:nvPr>
        </p:nvSpPr>
        <p:spPr>
          <a:xfrm>
            <a:off x="628650" y="1825625"/>
            <a:ext cx="3886200" cy="1603375"/>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ormAutofit/>
          </a:bodyPr>
          <a:lstStyle/>
          <a:p>
            <a:pPr marL="171450" marR="0" lvl="0" indent="-171450" algn="l"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100" b="0" i="0" u="none" strike="noStrike" kern="1200" cap="none" spc="0" normalizeH="0" baseline="0" noProof="0">
                <a:ln>
                  <a:noFill/>
                </a:ln>
                <a:solidFill>
                  <a:schemeClr val="tx1"/>
                </a:solidFill>
                <a:effectLst/>
                <a:highlight>
                  <a:srgbClr val="FFFF00"/>
                </a:highlight>
                <a:uLnTx/>
                <a:uFillTx/>
                <a:latin typeface="+mn-lt"/>
                <a:ea typeface="+mn-ea"/>
                <a:cs typeface="+mn-cs"/>
              </a:rPr>
              <a:t>Экологический критерий </a:t>
            </a:r>
            <a:r>
              <a:rPr kumimoji="0" lang="ru-RU" sz="2100" b="0" i="0" u="none" strike="noStrike" kern="1200" cap="none" spc="0" normalizeH="0" baseline="0" noProof="0">
                <a:ln>
                  <a:noFill/>
                </a:ln>
                <a:solidFill>
                  <a:schemeClr val="tx1"/>
                </a:solidFill>
                <a:effectLst/>
                <a:uLnTx/>
                <a:uFillTx/>
                <a:latin typeface="+mn-lt"/>
                <a:ea typeface="+mn-ea"/>
                <a:cs typeface="+mn-cs"/>
              </a:rPr>
              <a:t>вида - совокупность оптимальных для вида значений факторов среды, его связей с другими организмами.</a:t>
            </a:r>
          </a:p>
        </p:txBody>
      </p:sp>
      <p:sp>
        <p:nvSpPr>
          <p:cNvPr id="22532" name="Объект 3">
            <a:extLst>
              <a:ext uri="{FF2B5EF4-FFF2-40B4-BE49-F238E27FC236}"/>
            </a:extLst>
          </p:cNvPr>
          <p:cNvSpPr>
            <a:spLocks noGrp="1"/>
          </p:cNvSpPr>
          <p:nvPr>
            <p:ph sz="half" idx="4294967295"/>
          </p:nvPr>
        </p:nvSpPr>
        <p:spPr>
          <a:xfrm>
            <a:off x="4629150" y="1825625"/>
            <a:ext cx="3886200" cy="1325563"/>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ormAutofit/>
          </a:bodyPr>
          <a:lstStyle/>
          <a:p>
            <a:pPr marL="171450" marR="0" lvl="0" indent="-171450" algn="l"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100" b="0" i="0" u="none" strike="noStrike" kern="1200" cap="none" spc="0" normalizeH="0" baseline="0" noProof="0">
                <a:ln>
                  <a:noFill/>
                </a:ln>
                <a:solidFill>
                  <a:schemeClr val="tx1"/>
                </a:solidFill>
                <a:effectLst/>
                <a:highlight>
                  <a:srgbClr val="FFFF00"/>
                </a:highlight>
                <a:uLnTx/>
                <a:uFillTx/>
                <a:latin typeface="+mn-lt"/>
                <a:ea typeface="+mn-ea"/>
                <a:cs typeface="+mn-cs"/>
              </a:rPr>
              <a:t>Географический критерий </a:t>
            </a:r>
            <a:r>
              <a:rPr kumimoji="0" lang="ru-RU" sz="2100" b="0" i="0" u="none" strike="noStrike" kern="1200" cap="none" spc="0" normalizeH="0" baseline="0" noProof="0">
                <a:ln>
                  <a:noFill/>
                </a:ln>
                <a:solidFill>
                  <a:schemeClr val="tx1"/>
                </a:solidFill>
                <a:effectLst/>
                <a:uLnTx/>
                <a:uFillTx/>
                <a:latin typeface="+mn-lt"/>
                <a:ea typeface="+mn-ea"/>
                <a:cs typeface="+mn-cs"/>
              </a:rPr>
              <a:t>вида - каждый вид имеет какой-то свой </a:t>
            </a:r>
            <a:r>
              <a:rPr kumimoji="0" lang="ru-RU" sz="2100" b="0" i="0" u="sng" strike="noStrike" kern="1200" cap="none" spc="0" normalizeH="0" baseline="0" noProof="0">
                <a:ln>
                  <a:noFill/>
                </a:ln>
                <a:solidFill>
                  <a:schemeClr val="tx1"/>
                </a:solidFill>
                <a:effectLst/>
                <a:uLnTx/>
                <a:uFillTx/>
                <a:latin typeface="+mn-lt"/>
                <a:ea typeface="+mn-ea"/>
                <a:cs typeface="+mn-cs"/>
              </a:rPr>
              <a:t>ареал</a:t>
            </a:r>
            <a:r>
              <a:rPr kumimoji="0" lang="ru-RU" sz="2100" b="0" i="0" u="none" strike="noStrike" kern="1200" cap="none" spc="0" normalizeH="0" baseline="0" noProof="0">
                <a:ln>
                  <a:noFill/>
                </a:ln>
                <a:solidFill>
                  <a:schemeClr val="tx1"/>
                </a:solidFill>
                <a:effectLst/>
                <a:uLnTx/>
                <a:uFillTx/>
                <a:latin typeface="+mn-lt"/>
                <a:ea typeface="+mn-ea"/>
                <a:cs typeface="+mn-cs"/>
              </a:rPr>
              <a:t> — область распространения. </a:t>
            </a:r>
          </a:p>
        </p:txBody>
      </p:sp>
      <p:sp>
        <p:nvSpPr>
          <p:cNvPr id="22533" name="Объект 2">
            <a:extLst>
              <a:ext uri="{FF2B5EF4-FFF2-40B4-BE49-F238E27FC236}"/>
            </a:extLst>
          </p:cNvPr>
          <p:cNvSpPr txBox="1"/>
          <p:nvPr/>
        </p:nvSpPr>
        <p:spPr>
          <a:xfrm>
            <a:off x="605276" y="3563936"/>
            <a:ext cx="3886200" cy="1603375"/>
          </a:xfrm>
          <a:prstGeom prst="rect">
            <a:avLst/>
          </a:prstGeom>
        </p:spPr>
        <p:txBody>
          <a:bodyPr vert="horz" lIns="91440" tIns="45720" rIns="91440" bIns="45720" rtlCol="0">
            <a:normAutofit fontScale="925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ct val="0"/>
              </a:spcAft>
              <a:buClrTx/>
              <a:buSzTx/>
              <a:buFont typeface="Arial" panose="020b0604020202020204" pitchFamily="34" charset="0"/>
              <a:buChar char="•"/>
              <a:defRPr/>
            </a:pPr>
            <a:r>
              <a:rPr kumimoji="0" lang="ru-RU" sz="2100" b="0" i="0" u="none" strike="noStrike" kern="1200" cap="none" spc="0" normalizeH="0" baseline="0" noProof="0">
                <a:ln>
                  <a:noFill/>
                </a:ln>
                <a:solidFill>
                  <a:srgbClr val="333333"/>
                </a:solidFill>
                <a:effectLst/>
                <a:highlight>
                  <a:srgbClr val="FFFF00"/>
                </a:highlight>
                <a:uLnTx/>
                <a:uFillTx/>
                <a:latin typeface="Circe"/>
                <a:ea typeface="+mn-ea"/>
                <a:cs typeface="+mn-cs"/>
              </a:rPr>
              <a:t>Физиологический критерий </a:t>
            </a:r>
            <a:r>
              <a:rPr kumimoji="0" lang="ru-RU" sz="2100" b="0" i="0" u="none" strike="noStrike" kern="1200" cap="none" spc="0" normalizeH="0" baseline="0" noProof="0">
                <a:ln>
                  <a:noFill/>
                </a:ln>
                <a:solidFill>
                  <a:srgbClr val="333333"/>
                </a:solidFill>
                <a:effectLst/>
                <a:uLnTx/>
                <a:uFillTx/>
                <a:latin typeface="Circe"/>
                <a:ea typeface="+mn-ea"/>
                <a:cs typeface="+mn-cs"/>
              </a:rPr>
              <a:t>вида - особенности процессов жизнедеятельности организма и отдельных систем органов. </a:t>
            </a:r>
            <a:endParaRPr kumimoji="0" lang="ru-RU" sz="2100" b="0" i="0" u="none" strike="noStrike" kern="1200" cap="none" spc="0" normalizeH="0" baseline="0" noProof="0">
              <a:ln>
                <a:noFill/>
              </a:ln>
              <a:solidFill>
                <a:schemeClr val="tx1"/>
              </a:solidFill>
              <a:effectLst/>
              <a:uLnTx/>
              <a:uFillTx/>
              <a:latin typeface="+mn-lt"/>
              <a:ea typeface="+mn-ea"/>
              <a:cs typeface="+mn-cs"/>
            </a:endParaRPr>
          </a:p>
        </p:txBody>
      </p:sp>
      <p:sp>
        <p:nvSpPr>
          <p:cNvPr id="22534" name="Объект 2"/>
          <p:cNvSpPr/>
          <p:nvPr/>
        </p:nvSpPr>
        <p:spPr>
          <a:xfrm>
            <a:off x="4652962" y="5013325"/>
            <a:ext cx="3886200" cy="1603375"/>
          </a:xfrm>
          <a:prstGeom prst="rect">
            <a:avLst/>
          </a:prstGeom>
          <a:noFill/>
          <a:ln>
            <a:noFill/>
            <a:miter lim="800000"/>
          </a:ln>
        </p:spPr>
        <p:txBody>
          <a:bodyPr>
            <a:noAutofit/>
          </a:bodyPr>
          <a:lstStyle>
            <a:lvl1pPr marL="17145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defRPr kumimoji="0" lang="ru-RU" altLang="en-US" sz="2100" b="0" i="0" u="none"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800" b="0" i="0" u="none"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500" b="0" i="0" u="none"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defRPr kumimoji="0" lang="ru-RU" altLang="en-US" sz="1350" b="0" i="0" u="none"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lang="ru-RU" altLang="en-US" sz="1350" kern="1200">
                <a:solidFill>
                  <a:schemeClr val="tx1"/>
                </a:solidFill>
                <a:latin typeface="+mn-lt"/>
                <a:ea typeface="+mn-ea"/>
                <a:cs typeface="+mn-cs"/>
              </a:defRPr>
            </a:lvl9pPr>
          </a:lstStyle>
          <a:p>
            <a:pPr marL="171450" lvl="0" indent="-171450" defTabSz="685800"/>
            <a:r>
              <a:t>Некоторые другие критерии – например, этологический критерий - особенности видового поведения (у животных).</a:t>
            </a:r>
          </a:p>
        </p:txBody>
      </p:sp>
      <p:pic>
        <p:nvPicPr>
          <p:cNvPr id="22535" name="Рисунок 8"/>
          <p:cNvPicPr/>
          <p:nvPr/>
        </p:nvPicPr>
        <p:blipFill>
          <a:blip r:embed="rId2"/>
          <a:stretch>
            <a:fillRect/>
          </a:stretch>
        </p:blipFill>
        <p:spPr>
          <a:xfrm>
            <a:off x="4932362" y="3140075"/>
            <a:ext cx="2592388" cy="1873250"/>
          </a:xfrm>
          <a:prstGeom prst="rect">
            <a:avLst/>
          </a:prstGeom>
          <a:noFill/>
          <a:ln>
            <a:noFill/>
            <a:miter lim="800000"/>
          </a:ln>
        </p:spPr>
      </p:pic>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3554" name="Объект 4"/>
          <p:cNvPicPr/>
          <p:nvPr>
            <p:ph idx="4294967295"/>
          </p:nvPr>
        </p:nvPicPr>
        <p:blipFill>
          <a:blip r:embed="rId2"/>
          <a:stretch>
            <a:fillRect/>
          </a:stretch>
        </p:blipFill>
        <p:spPr>
          <a:xfrm>
            <a:off x="987425" y="404812"/>
            <a:ext cx="7169150" cy="5419725"/>
          </a:xfrm>
          <a:prstGeom prst="rect">
            <a:avLst/>
          </a:prstGeom>
          <a:noFill/>
          <a:ln>
            <a:miter lim="800000"/>
          </a:ln>
        </p:spPr>
      </p:pic>
      <p:sp>
        <p:nvSpPr>
          <p:cNvPr id="23555" name="TextBox 2"/>
          <p:cNvSpPr/>
          <p:nvPr/>
        </p:nvSpPr>
        <p:spPr>
          <a:xfrm>
            <a:off x="179388" y="5657850"/>
            <a:ext cx="4751388" cy="1200150"/>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r>
              <a:t>Низшие растения не имеют органов и тканей. </a:t>
            </a:r>
          </a:p>
          <a:p>
            <a:pPr marL="0" lvl="0" indent="0"/>
            <a:r>
              <a:t>К этой группе растений относятся </a:t>
            </a:r>
          </a:p>
          <a:p>
            <a:pPr marL="0" lvl="0" indent="0"/>
            <a:r>
              <a:t>водоросли. Их тело называют слоевищем, </a:t>
            </a:r>
          </a:p>
          <a:p>
            <a:pPr marL="0" lvl="0" indent="0"/>
            <a:r>
              <a:t>или талломом. </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Заголовок 1">
            <a:extLst>
              <a:ext uri="{FF2B5EF4-FFF2-40B4-BE49-F238E27FC236}"/>
            </a:extLst>
          </p:cNvPr>
          <p:cNvSpPr>
            <a:spLocks noGrp="1"/>
          </p:cNvSpPr>
          <p:nvPr>
            <p:ph type="title" idx="4294967295"/>
          </p:nvPr>
        </p:nvSpPr>
        <p:spPr>
          <a:xfrm>
            <a:off x="628650" y="365126"/>
            <a:ext cx="7886700" cy="1325563"/>
          </a:xfrm>
          <a:prstGeom prst="rect">
            <a:avLst/>
          </a:prstGeom>
          <a:noFill/>
          <a:ln w="9525" cmpd="sng">
            <a:noFill/>
            <a:prstDash val="solid"/>
          </a:ln>
          <a:effectLst/>
          <a:scene3d>
            <a:camera prst="orthographicFront"/>
            <a:lightRig rig="balanced" dir="t"/>
          </a:scene3d>
          <a:sp3d prstMaterial="plastic"/>
        </p:spPr>
        <p:txBody>
          <a:bodyPr vert="horz" lIns="91440" tIns="45720" rIns="91440" bIns="45720" rtlCol="0" anchor="ctr">
            <a:normAutofit fontScale="90000"/>
          </a:bodyPr>
          <a:lstStyle/>
          <a:p>
            <a:pPr marL="0" marR="0" lvl="0" indent="0" algn="l" defTabSz="685800" rtl="0" eaLnBrk="1" fontAlgn="auto" latinLnBrk="0" hangingPunct="1">
              <a:lnSpc>
                <a:spcPct val="90000"/>
              </a:lnSpc>
              <a:spcBef>
                <a:spcPct val="0"/>
              </a:spcBef>
              <a:spcAft>
                <a:spcPct val="0"/>
              </a:spcAft>
              <a:buClrTx/>
              <a:buSzTx/>
              <a:buFontTx/>
              <a:buNone/>
              <a:defRPr/>
            </a:pPr>
            <a:r>
              <a:rPr kumimoji="0" lang="ru-RU" sz="3300" b="1" i="0" u="none" strike="noStrike" kern="1200" cap="none" spc="0" normalizeH="0" baseline="0" noProof="0">
                <a:ln>
                  <a:noFill/>
                </a:ln>
                <a:solidFill>
                  <a:schemeClr val="tx1"/>
                </a:solidFill>
                <a:effectLst/>
                <a:highlight>
                  <a:srgbClr val="FFFF00"/>
                </a:highlight>
                <a:uLnTx/>
                <a:uFillTx/>
                <a:latin typeface="+mj-lt"/>
                <a:ea typeface="+mj-ea"/>
                <a:cs typeface="+mj-cs"/>
              </a:rPr>
              <a:t>Заполним сравнительную таблицу</a:t>
            </a:r>
            <a:r>
              <a:rPr kumimoji="0" lang="ru-RU" sz="3300" b="1" i="0" u="none" strike="noStrike" kern="1200" cap="none" spc="0" normalizeH="0" baseline="0" noProof="0">
                <a:ln>
                  <a:noFill/>
                </a:ln>
                <a:solidFill>
                  <a:schemeClr val="tx1"/>
                </a:solidFill>
                <a:effectLst/>
                <a:uLnTx/>
                <a:uFillTx/>
                <a:latin typeface="+mj-lt"/>
                <a:ea typeface="+mj-ea"/>
                <a:cs typeface="+mj-cs"/>
              </a:rPr>
              <a:t>: низшие, высшие споровые, высшие семенные растения </a:t>
            </a:r>
          </a:p>
        </p:txBody>
      </p:sp>
      <p:graphicFrame>
        <p:nvGraphicFramePr>
          <p:cNvPr id="24579" name="Таблица 5"/>
          <p:cNvGraphicFramePr>
            <a:graphicFrameLocks noGrp="1"/>
          </p:cNvGraphicFramePr>
          <p:nvPr>
            <p:ph sz="half" idx="4294967295"/>
          </p:nvPr>
        </p:nvGraphicFramePr>
        <p:xfrm>
          <a:off x="179388" y="1825625"/>
          <a:ext cx="8856662" cy="4166235"/>
        </p:xfrm>
        <a:graphic>
          <a:graphicData uri="http://schemas.openxmlformats.org/drawingml/2006/table">
            <a:tbl>
              <a:tblPr/>
              <a:tblGrid>
                <a:gridCol w="1265238"/>
                <a:gridCol w="1265238"/>
                <a:gridCol w="1265238"/>
                <a:gridCol w="1101725"/>
                <a:gridCol w="1428750"/>
                <a:gridCol w="1265238"/>
                <a:gridCol w="1265238"/>
              </a:tblGrid>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sz="1600" b="1">
                          <a:solidFill>
                            <a:srgbClr val="FFFFFF"/>
                          </a:solidFill>
                        </a:rPr>
                        <a:t>корень</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sz="1600" b="1">
                          <a:solidFill>
                            <a:srgbClr val="FFFFFF"/>
                          </a:solidFill>
                        </a:rPr>
                        <a:t>стебель</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sz="1600" b="1">
                          <a:solidFill>
                            <a:srgbClr val="FFFFFF"/>
                          </a:solidFill>
                        </a:rPr>
                        <a:t>листья</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sz="1600" b="1">
                          <a:solidFill>
                            <a:srgbClr val="FFFFFF"/>
                          </a:solidFill>
                        </a:rPr>
                        <a:t>размножение</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b="1">
                          <a:solidFill>
                            <a:srgbClr val="FFFFFF"/>
                          </a:solidFill>
                        </a:rPr>
                        <a:t>особеннос-ти жизнеде-ятельности</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b="1">
                          <a:solidFill>
                            <a:srgbClr val="FFFFFF"/>
                          </a:solidFill>
                        </a:rPr>
                        <a:t>примеры видов</a:t>
                      </a:r>
                      <a:endParaRPr sz="1600" b="1">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r>
              <a:tr h="371475">
                <a:tc gridSpan="7">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a:solidFill>
                            <a:srgbClr val="000000"/>
                          </a:solidFill>
                        </a:rPr>
                        <a:t>Низшие растения</a:t>
                      </a:r>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hMerge="1">
                  <a:txBody>
                    <a:bodyPr/>
                    <a:lstStyle/>
                    <a:p/>
                  </a:txBody>
                  <a:tcP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R w="12700">
                      <a:miter lim="800000"/>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Водоросли</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5E0B4"/>
                    </a:solidFill>
                  </a:tcPr>
                </a:tc>
              </a:tr>
              <a:tr h="371475">
                <a:tc gridSpan="7">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algn="ctr" defTabSz="685800"/>
                      <a:r>
                        <a:rPr>
                          <a:solidFill>
                            <a:srgbClr val="000000"/>
                          </a:solidFill>
                        </a:rPr>
                        <a:t>Высшие растения</a:t>
                      </a:r>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hMerge="1">
                  <a:txBody>
                    <a:bodyPr/>
                    <a:lstStyle/>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txBody>
                  <a:tcPr>
                    <a:lnR w="12700">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Мхи</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500">
                          <a:solidFill>
                            <a:srgbClr val="000000"/>
                          </a:solidFill>
                        </a:rPr>
                        <a:t>Папоротники</a:t>
                      </a:r>
                      <a:endParaRPr sz="15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Хвощи</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Плауны</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Хвойные</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9EBF5"/>
                    </a:solidFill>
                  </a:tcPr>
                </a:tc>
              </a:tr>
              <a:tr h="371475">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r>
                        <a:rPr sz="1600">
                          <a:solidFill>
                            <a:srgbClr val="000000"/>
                          </a:solidFill>
                        </a:rPr>
                        <a:t>Цветковые</a:t>
                      </a:r>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6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c>
                  <a:txBody>
                    <a:bodyPr>
                      <a:noAutofit/>
                    </a:bodyPr>
                    <a:lstStyle>
                      <a:lvl1pPr marL="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1pPr>
                      <a:lvl2pPr marL="4572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2pPr>
                      <a:lvl3pPr marL="9144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3pPr>
                      <a:lvl4pPr marL="13716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4pPr>
                      <a:lvl5pPr marL="1828800" indent="0" algn="l" defTabSz="914400" rtl="0" eaLnBrk="1" fontAlgn="base" hangingPunct="1">
                        <a:lnSpc>
                          <a:spcPct val="100000"/>
                        </a:lnSpc>
                        <a:spcBef>
                          <a:spcPct val="0"/>
                        </a:spcBef>
                        <a:spcAft>
                          <a:spcPct val="0"/>
                        </a:spcAft>
                        <a:buClrTx/>
                        <a:buSzTx/>
                        <a:buFontTx/>
                        <a:buNone/>
                        <a:defRPr kumimoji="0" lang="ru-RU" altLang="en-US" sz="1800" b="0" i="0" u="none">
                          <a:solidFill>
                            <a:schemeClr val="tx1"/>
                          </a:solidFill>
                          <a:latin typeface="Calibri" pitchFamily="34" charset="0"/>
                        </a:defRPr>
                      </a:lvl5pPr>
                    </a:lstStyle>
                    <a:p>
                      <a:pPr marL="0" lvl="0" indent="0" defTabSz="685800"/>
                      <a:endParaRPr sz="1300">
                        <a:solidFill>
                          <a:srgbClr val="000000"/>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FD5EA"/>
                    </a:solidFill>
                  </a:tcPr>
                </a:tc>
              </a:tr>
            </a:tbl>
          </a:graphicData>
        </a:graphic>
      </p:graphicFrame>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2" name="Заголовок 1">
            <a:extLst>
              <a:ext uri="{FF2B5EF4-FFF2-40B4-BE49-F238E27FC236}"/>
            </a:extLst>
          </p:cNvPr>
          <p:cNvSpPr>
            <a:spLocks noGrp="1"/>
          </p:cNvSpPr>
          <p:nvPr>
            <p:ph type="title" idx="4294967295"/>
          </p:nvPr>
        </p:nvSpPr>
        <p:spPr>
          <a:xfrm>
            <a:off x="628650" y="365126"/>
            <a:ext cx="8407846" cy="1325563"/>
          </a:xfrm>
        </p:spPr>
        <p:txBody>
          <a:bodyPr vert="horz" wrap="square" lIns="91440" tIns="45720" rIns="91440" bIns="45720" rtlCol="0" anchor="ctr" anchorCtr="0">
            <a:noAutofit/>
          </a:bodyPr>
          <a:lstStyle>
            <a:lvl1pPr marL="0" indent="0" algn="l" defTabSz="685800" rtl="0" eaLnBrk="1" fontAlgn="base" latinLnBrk="0" hangingPunct="1">
              <a:lnSpc>
                <a:spcPct val="90000"/>
              </a:lnSpc>
              <a:spcBef>
                <a:spcPct val="0"/>
              </a:spcBef>
              <a:spcAft>
                <a:spcPct val="0"/>
              </a:spcAft>
              <a:buClrTx/>
              <a:buSzTx/>
              <a:buFontTx/>
              <a:buNone/>
              <a:defRPr kumimoji="0" lang="ru-RU" altLang="en-US" sz="3300" b="0" i="0" u="none" kern="1200">
                <a:solidFill>
                  <a:schemeClr val="tx1"/>
                </a:solidFill>
                <a:latin typeface="+mj-lt"/>
                <a:ea typeface="+mj-ea"/>
                <a:cs typeface="+mj-cs"/>
              </a:defRPr>
            </a:lvl1pPr>
          </a:lstStyle>
          <a:p>
            <a:pPr marL="0" marR="0" lvl="0" indent="0"/>
            <a:r>
              <a:rPr sz="3000"/>
              <a:t>Род: </a:t>
            </a:r>
            <a:r>
              <a:rPr lang="en-US" altLang="en-US" sz="3000"/>
              <a:t>Lycopodium (</a:t>
            </a:r>
            <a:r>
              <a:rPr lang="en-US" altLang="en-US" sz="3000"/>
              <a:t>Плаун)</a:t>
            </a:r>
            <a:br>
              <a:rPr lang="en-US" altLang="en-US" sz="3000"/>
            </a:br>
            <a:r>
              <a:rPr lang="en-US" altLang="en-US" sz="3000"/>
              <a:t>ВИД: </a:t>
            </a:r>
            <a:r>
              <a:rPr lang="en-US" altLang="en-US" sz="3000"/>
              <a:t>Lycopodium clavatum (</a:t>
            </a:r>
            <a:r>
              <a:rPr lang="en-US" altLang="en-US" sz="3000"/>
              <a:t>Плаун булавовидный)</a:t>
            </a:r>
            <a:endParaRPr lang="en-US" altLang="en-US" sz="3000"/>
          </a:p>
        </p:txBody>
      </p:sp>
      <p:sp>
        <p:nvSpPr>
          <p:cNvPr id="25603" name="Объект 3"/>
          <p:cNvSpPr/>
          <p:nvPr>
            <p:ph sz="half" idx="4294967295"/>
          </p:nvPr>
        </p:nvSpPr>
        <p:spPr>
          <a:xfrm>
            <a:off x="3132138" y="1825625"/>
            <a:ext cx="5383212" cy="4351338"/>
          </a:xfrm>
          <a:prstGeom prst="rect">
            <a:avLst/>
          </a:prstGeom>
          <a:noFill/>
          <a:ln>
            <a:miter lim="800000"/>
          </a:ln>
        </p:spPr>
        <p:txBody>
          <a:bodyPr vert="horz" wrap="square" lIns="91440" tIns="45720" rIns="91440" bIns="45720" anchor="t" anchorCtr="0">
            <a:noAutofit/>
          </a:bodyPr>
          <a:lstStyle>
            <a:lvl1pPr marL="171450" indent="-171450" algn="l" defTabSz="685800" rtl="0" eaLnBrk="1" fontAlgn="base" hangingPunct="1">
              <a:lnSpc>
                <a:spcPct val="90000"/>
              </a:lnSpc>
              <a:spcBef>
                <a:spcPts val="750"/>
              </a:spcBef>
              <a:spcAft>
                <a:spcPct val="0"/>
              </a:spcAft>
              <a:buClrTx/>
              <a:buSzTx/>
              <a:buFont typeface="Arial"/>
              <a:buChar char="•"/>
              <a:defRPr kumimoji="0" lang="ru-RU" altLang="en-US" sz="1900" b="0" i="0" u="none">
                <a:solidFill>
                  <a:schemeClr val="tx1"/>
                </a:solidFill>
                <a:latin typeface="Calibri" pitchFamily="34" charset="0"/>
              </a:defRPr>
            </a:lvl1pPr>
            <a:lvl2pPr marL="514350" indent="-171450" algn="l" defTabSz="685800" rtl="0" eaLnBrk="1" fontAlgn="base" hangingPunct="1">
              <a:lnSpc>
                <a:spcPct val="90000"/>
              </a:lnSpc>
              <a:spcBef>
                <a:spcPts val="375"/>
              </a:spcBef>
              <a:spcAft>
                <a:spcPct val="0"/>
              </a:spcAft>
              <a:buClrTx/>
              <a:buSzTx/>
              <a:buFont typeface="Arial"/>
              <a:buChar char="•"/>
              <a:defRPr kumimoji="0" lang="ru-RU" altLang="en-US" sz="1600" b="0" i="0" u="none">
                <a:solidFill>
                  <a:schemeClr val="tx1"/>
                </a:solidFill>
                <a:latin typeface="Calibri" pitchFamily="34" charset="0"/>
              </a:defRPr>
            </a:lvl2pPr>
            <a:lvl3pPr marL="857250" indent="-171450" algn="l" defTabSz="685800" rtl="0" eaLnBrk="1" fontAlgn="base" hangingPunct="1">
              <a:lnSpc>
                <a:spcPct val="90000"/>
              </a:lnSpc>
              <a:spcBef>
                <a:spcPts val="375"/>
              </a:spcBef>
              <a:spcAft>
                <a:spcPct val="0"/>
              </a:spcAft>
              <a:buClrTx/>
              <a:buSzTx/>
              <a:buFont typeface="Arial"/>
              <a:buChar char="•"/>
              <a:defRPr kumimoji="0" lang="ru-RU" altLang="en-US" sz="1300" b="0" i="0" u="none">
                <a:solidFill>
                  <a:schemeClr val="tx1"/>
                </a:solidFill>
                <a:latin typeface="Calibri" pitchFamily="34" charset="0"/>
              </a:defRPr>
            </a:lvl3pPr>
            <a:lvl4pPr marL="12001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4pPr>
            <a:lvl5pPr marL="1543050" indent="-171450" algn="l" defTabSz="685800" rtl="0" eaLnBrk="1" fontAlgn="base" hangingPunct="1">
              <a:lnSpc>
                <a:spcPct val="90000"/>
              </a:lnSpc>
              <a:spcBef>
                <a:spcPts val="375"/>
              </a:spcBef>
              <a:spcAft>
                <a:spcPct val="0"/>
              </a:spcAft>
              <a:buClrTx/>
              <a:buSzTx/>
              <a:buFont typeface="Arial"/>
              <a:buChar char="•"/>
              <a:defRPr kumimoji="0" lang="ru-RU" altLang="en-US" sz="1100" b="0" i="0" u="none">
                <a:solidFill>
                  <a:schemeClr val="tx1"/>
                </a:solidFill>
                <a:latin typeface="Calibri" pitchFamily="34" charset="0"/>
              </a:defRPr>
            </a:lvl5pPr>
          </a:lstStyle>
          <a:p>
            <a:pPr lvl="0"/>
            <a:r>
              <a:rPr sz="2100"/>
              <a:t>Царство: Растения</a:t>
            </a:r>
            <a:endParaRPr sz="2100"/>
          </a:p>
          <a:p>
            <a:pPr lvl="0"/>
            <a:r>
              <a:rPr sz="2100"/>
              <a:t>Тип/Отдел Сосудистые растения</a:t>
            </a:r>
            <a:endParaRPr sz="2100"/>
          </a:p>
          <a:p>
            <a:pPr lvl="0"/>
            <a:r>
              <a:rPr sz="2100"/>
              <a:t>Тип/Отдел: Плауновидные, плаунообразные</a:t>
            </a:r>
            <a:endParaRPr sz="2100"/>
          </a:p>
          <a:p>
            <a:pPr lvl="0"/>
            <a:r>
              <a:rPr sz="2100"/>
              <a:t>Класс: Плауновые</a:t>
            </a:r>
            <a:endParaRPr lang="en-US" altLang="en-US" sz="2100"/>
          </a:p>
          <a:p>
            <a:pPr lvl="0"/>
            <a:r>
              <a:rPr lang="en-US" altLang="en-US" sz="2100"/>
              <a:t>Отряд/Порядок: Плауновые, или плауны</a:t>
            </a:r>
            <a:endParaRPr lang="en-US" altLang="en-US" sz="2100"/>
          </a:p>
          <a:p>
            <a:pPr lvl="0"/>
            <a:r>
              <a:rPr lang="en-US" altLang="en-US" sz="2100"/>
              <a:t>Семейство: Плауновые</a:t>
            </a:r>
            <a:endParaRPr lang="en-US" altLang="en-US" sz="2100"/>
          </a:p>
          <a:p>
            <a:pPr lvl="0"/>
            <a:r>
              <a:rPr lang="en-US" altLang="en-US" sz="2100"/>
              <a:t>Подсемейство: </a:t>
            </a:r>
            <a:r>
              <a:rPr lang="en-US" altLang="en-US" sz="2100"/>
              <a:t>Lycopodioideae</a:t>
            </a:r>
            <a:endParaRPr lang="en-US" altLang="en-US" sz="2100"/>
          </a:p>
          <a:p>
            <a:pPr lvl="0"/>
            <a:r>
              <a:rPr lang="en-US" altLang="en-US" sz="2100"/>
              <a:t>Род: </a:t>
            </a:r>
            <a:r>
              <a:rPr lang="en-US" altLang="en-US" sz="2100"/>
              <a:t>Lycopodium (</a:t>
            </a:r>
            <a:r>
              <a:rPr lang="en-US" altLang="en-US" sz="2100"/>
              <a:t>Плаун)</a:t>
            </a:r>
            <a:endParaRPr lang="en-US" altLang="en-US" sz="2100"/>
          </a:p>
          <a:p>
            <a:pPr lvl="0"/>
            <a:r>
              <a:rPr lang="en-US" altLang="en-US" sz="2100"/>
              <a:t>Вид: </a:t>
            </a:r>
            <a:r>
              <a:rPr lang="en-US" altLang="en-US" sz="2100"/>
              <a:t>Lycopodium clavatum (</a:t>
            </a:r>
            <a:r>
              <a:rPr lang="en-US" altLang="en-US" sz="2100"/>
              <a:t>Плаун булавовидный)</a:t>
            </a:r>
            <a:endParaRPr lang="en-US" altLang="en-US" sz="2100"/>
          </a:p>
        </p:txBody>
      </p:sp>
      <p:pic>
        <p:nvPicPr>
          <p:cNvPr id="25604" name="Рисунок 4"/>
          <p:cNvPicPr/>
          <p:nvPr/>
        </p:nvPicPr>
        <p:blipFill>
          <a:blip r:embed="rId2"/>
          <a:stretch>
            <a:fillRect/>
          </a:stretch>
        </p:blipFill>
        <p:spPr>
          <a:xfrm>
            <a:off x="628650" y="1801812"/>
            <a:ext cx="2085975" cy="3533775"/>
          </a:xfrm>
          <a:prstGeom prst="rect">
            <a:avLst/>
          </a:prstGeom>
          <a:noFill/>
          <a:ln>
            <a:noFill/>
            <a:miter lim="800000"/>
          </a:ln>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2.9200.0"/>
  <p:tag name="AS_RELEASE_DATE" val="2017.01.13"/>
  <p:tag name="AS_TITLE" val="Aspose.Slides for .NET 4.0"/>
  <p:tag name="AS_VERSION" val="16.12.1.0"/>
</p:tagLst>
</file>

<file path=ppt/theme/theme1.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4472C4"/>
        </a:accent1>
        <a:accent2>
          <a:srgbClr val="ED7D31"/>
        </a:accent2>
        <a:accent3>
          <a:srgbClr val="9BBB59"/>
        </a:accent3>
        <a:accent4>
          <a:srgbClr val="8064A2"/>
        </a:accent4>
        <a:accent5>
          <a:srgbClr val="4BACC6"/>
        </a:accent5>
        <a:accent6>
          <a:srgbClr val="F79646"/>
        </a:accent6>
        <a:hlink>
          <a:srgbClr val="0563C1"/>
        </a:hlink>
        <a:folHlink>
          <a:srgbClr val="954F72"/>
        </a:folHlink>
      </a:clrScheme>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panose="020f05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105</Paragraphs>
  <Slides>24</Slides>
  <Notes>2</Notes>
  <TotalTime>295</TotalTime>
  <HiddenSlides>0</HiddenSlides>
  <MMClips>0</MMClips>
  <ScaleCrop>0</ScaleCrop>
  <HeadingPairs>
    <vt:vector baseType="variant" size="4">
      <vt:variant>
        <vt:lpstr>Theme</vt:lpstr>
      </vt:variant>
      <vt:variant>
        <vt:i4>1</vt:i4>
      </vt:variant>
      <vt:variant>
        <vt:lpstr>Slide Titles</vt:lpstr>
      </vt:variant>
      <vt:variant>
        <vt:i4>24</vt:i4>
      </vt:variant>
    </vt:vector>
  </HeadingPairs>
  <TitlesOfParts>
    <vt:vector baseType="lpstr" size="25">
      <vt:lpstr>Тема Office</vt:lpstr>
      <vt:lpstr>Систематика растений</vt:lpstr>
      <vt:lpstr>Вспомним значение терминов:</vt:lpstr>
      <vt:lpstr>Slide 3</vt:lpstr>
      <vt:lpstr>Slide 4</vt:lpstr>
      <vt:lpstr>Ранги систематических категорий</vt:lpstr>
      <vt:lpstr>Slide 6</vt:lpstr>
      <vt:lpstr>Все растения объединяют в группы</vt:lpstr>
      <vt:lpstr>Систематические единицы (выучить, знать иерархический порядок):</vt:lpstr>
      <vt:lpstr>Основоположник науки систематики – Карл Линней</vt:lpstr>
      <vt:lpstr>Slide 10</vt:lpstr>
      <vt:lpstr>Распределение растений ПОЗВОЛЯЕТ ПОНЯТЬ :</vt:lpstr>
      <vt:lpstr>ТАКСОНОМИЯ: номенклатура и систематика</vt:lpstr>
      <vt:lpstr>Как даются названия растениям?</vt:lpstr>
      <vt:lpstr>Валериана: по имени римского врача Плиния Валериана?</vt:lpstr>
      <vt:lpstr>Народные названия растений:</vt:lpstr>
      <vt:lpstr>Названия растений, произошедшие от иностранных слов:</vt:lpstr>
      <vt:lpstr>Правила написания видовых названий</vt:lpstr>
      <vt:lpstr>Критерии вида:</vt:lpstr>
      <vt:lpstr>Биологическая концепция вида</vt:lpstr>
      <vt:lpstr> критерии вида</vt:lpstr>
      <vt:lpstr>Критерии вида (продолжение)</vt:lpstr>
      <vt:lpstr>Slide 22</vt:lpstr>
      <vt:lpstr>Заполним сравнительную таблицу: низшие, высшие споровые, высшие семенные растения </vt:lpstr>
      <vt:lpstr>Род: Lycopodium (Плаун)ВИД: Lycopodium clavatum (Плаун булавовидный)</vt:lpstr>
    </vt:vector>
  </TitlesOfParts>
  <LinksUpToDate>0</LinksUpToDate>
  <SharedDoc>0</SharedDoc>
  <HyperlinksChanged>0</HyperlinksChanged>
  <Application>Aspose.Slides for .NET</Application>
  <AppVersion>16.1201</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Систематика растений, ее значение для ботаники.</dc:title>
  <dc:creator>Dina</dc:creator>
  <cp:lastModifiedBy>user</cp:lastModifiedBy>
  <cp:revision>76</cp:revision>
  <dcterms:created xsi:type="dcterms:W3CDTF">2018-02-18T17:40:36Z</dcterms:created>
  <dcterms:modified xsi:type="dcterms:W3CDTF">2026-03-30T18:47:21Z</dcterms:modified>
</cp:coreProperties>
</file>