
<file path=[Content_Types].xml><?xml version="1.0" encoding="utf-8"?>
<Types xmlns="http://schemas.openxmlformats.org/package/2006/content-types">
  <Default Extension="rels" ContentType="application/vnd.openxmlformats-package.relationships+xml"/>
  <Default Extension="jpeg" ContentType="image/jpeg"/>
  <Override PartName="/docProps/app.xml" ContentType="application/vnd.openxmlformats-officedocument.extended-properties+xml"/>
  <Override PartName="/docProps/core.xml" ContentType="application/vnd.openxmlformats-package.core-properties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heme/theme1.xml" ContentType="application/vnd.openxmlformats-officedocument.theme+xml"/>
  <Override PartName="/ppt/theme/theme2.xml" ContentType="application/vnd.openxmlformats-officedocument.theme+xml"/>
  <Override PartName="/ppt/viewProps.xml" ContentType="application/vnd.openxmlformats-officedocument.presentationml.viewProps+xml"/>
</Types>
</file>

<file path=_rels/.rels>&#65279;<?xml version="1.0" encoding="utf-8" standalone="yes"?><Relationships xmlns="http://schemas.openxmlformats.org/package/2006/relationships"><Relationship Id="rId1" Type="http://schemas.openxmlformats.org/officeDocument/2006/relationships/officeDocument" Target="ppt/presentation.xml" /><Relationship Id="rId2" Type="http://schemas.openxmlformats.org/package/2006/relationships/metadata/core-properties" Target="docProps/core.xml" /><Relationship Id="rId3" Type="http://schemas.openxmlformats.org/officeDocument/2006/relationships/extended-properties" Target="docProps/app.xml" /><Relationship Id="rId4" Type="http://schemas.openxmlformats.org/package/2006/relationships/metadata/thumbnail" Target="docProps/thumbnail.jpeg" /></Relationships>
</file>

<file path=ppt/presentation.xml><?xml version="1.0" encoding="utf-8"?>
<!--Generated by Aspose.Slides for .NET 16.12.1.0-->
<p:presentation xmlns:r="http://schemas.openxmlformats.org/officeDocument/2006/relationships" xmlns:a="http://schemas.openxmlformats.org/drawingml/2006/main" xmlns:p="http://schemas.openxmlformats.org/presentationml/2006/main">
  <p:sldMasterIdLst>
    <p:sldMasterId id="2147483648" r:id="rId1"/>
  </p:sldMasterIdLst>
  <p:notesMasterIdLst>
    <p:notesMasterId r:id="rId2"/>
  </p:notesMasterIdLst>
  <p:sldIdLst>
    <p:sldId id="258" r:id="rId3"/>
    <p:sldId id="259" r:id="rId4"/>
    <p:sldId id="261" r:id="rId5"/>
    <p:sldId id="260" r:id="rId6"/>
    <p:sldId id="264" r:id="rId7"/>
    <p:sldId id="265" r:id="rId8"/>
    <p:sldId id="270" r:id="rId9"/>
    <p:sldId id="269" r:id="rId10"/>
    <p:sldId id="268" r:id="rId11"/>
    <p:sldId id="284" r:id="rId12"/>
    <p:sldId id="277" r:id="rId13"/>
    <p:sldId id="274" r:id="rId14"/>
    <p:sldId id="275" r:id="rId15"/>
    <p:sldId id="272" r:id="rId16"/>
    <p:sldId id="278" r:id="rId17"/>
    <p:sldId id="279" r:id="rId18"/>
    <p:sldId id="280" r:id="rId19"/>
    <p:sldId id="281" r:id="rId20"/>
    <p:sldId id="282" r:id="rId21"/>
    <p:sldId id="283" r:id="rId22"/>
  </p:sldIdLst>
  <p:sldSz cx="9144000" cy="5143500"/>
  <p:notesSz cx="9144000" cy="6858000"/>
  <p:custDataLst>
    <p:tags r:id="rId23"/>
  </p:custDataLst>
  <p:defaultTextStyle>
    <a:defPPr algn="l" rtl="0" eaLnBrk="1" hangingPunct="1">
      <a:defRPr kumimoji="0" lang="ru-RU" altLang="en-US">
        <a:ea typeface="Arial"/>
      </a:defRPr>
    </a:defPPr>
    <a:lvl1pPr marL="0" indent="0" algn="l" defTabSz="914400" rtl="0" eaLnBrk="1" fontAlgn="base" hangingPunct="1">
      <a:lnSpc>
        <a:spcPct val="100000"/>
      </a:lnSpc>
      <a:spcBef>
        <a:spcPct val="0"/>
      </a:spcBef>
      <a:spcAft>
        <a:spcPct val="0"/>
      </a:spcAft>
      <a:buClrTx/>
      <a:buSzTx/>
      <a:buFontTx/>
      <a:buNone/>
      <a:defRPr kumimoji="0" sz="1800" b="0" i="0" u="none">
        <a:solidFill>
          <a:schemeClr val="tx1"/>
        </a:solidFill>
        <a:latin typeface="Calibri" pitchFamily="34" charset="0"/>
      </a:defRPr>
    </a:lvl1pPr>
    <a:lvl2pPr marL="457200" indent="0" algn="l" defTabSz="914400" rtl="0" eaLnBrk="1" fontAlgn="base" hangingPunct="1">
      <a:lnSpc>
        <a:spcPct val="100000"/>
      </a:lnSpc>
      <a:spcBef>
        <a:spcPct val="0"/>
      </a:spcBef>
      <a:spcAft>
        <a:spcPct val="0"/>
      </a:spcAft>
      <a:buClrTx/>
      <a:buSzTx/>
      <a:buFontTx/>
      <a:buNone/>
      <a:defRPr kumimoji="0" sz="1800" b="0" i="0" u="none">
        <a:solidFill>
          <a:schemeClr val="tx1"/>
        </a:solidFill>
        <a:latin typeface="Calibri" pitchFamily="34" charset="0"/>
      </a:defRPr>
    </a:lvl2pPr>
    <a:lvl3pPr marL="914400" indent="0" algn="l" defTabSz="914400" rtl="0" eaLnBrk="1" fontAlgn="base" hangingPunct="1">
      <a:lnSpc>
        <a:spcPct val="100000"/>
      </a:lnSpc>
      <a:spcBef>
        <a:spcPct val="0"/>
      </a:spcBef>
      <a:spcAft>
        <a:spcPct val="0"/>
      </a:spcAft>
      <a:buClrTx/>
      <a:buSzTx/>
      <a:buFontTx/>
      <a:buNone/>
      <a:defRPr kumimoji="0" sz="1800" b="0" i="0" u="none">
        <a:solidFill>
          <a:schemeClr val="tx1"/>
        </a:solidFill>
        <a:latin typeface="Calibri" pitchFamily="34" charset="0"/>
      </a:defRPr>
    </a:lvl3pPr>
    <a:lvl4pPr marL="1371600" indent="0" algn="l" defTabSz="914400" rtl="0" eaLnBrk="1" fontAlgn="base" hangingPunct="1">
      <a:lnSpc>
        <a:spcPct val="100000"/>
      </a:lnSpc>
      <a:spcBef>
        <a:spcPct val="0"/>
      </a:spcBef>
      <a:spcAft>
        <a:spcPct val="0"/>
      </a:spcAft>
      <a:buClrTx/>
      <a:buSzTx/>
      <a:buFontTx/>
      <a:buNone/>
      <a:defRPr kumimoji="0" sz="1800" b="0" i="0" u="none">
        <a:solidFill>
          <a:schemeClr val="tx1"/>
        </a:solidFill>
        <a:latin typeface="Calibri" pitchFamily="34" charset="0"/>
      </a:defRPr>
    </a:lvl4pPr>
    <a:lvl5pPr marL="1828800" indent="0" algn="l" defTabSz="914400" rtl="0" eaLnBrk="1" fontAlgn="base" hangingPunct="1">
      <a:lnSpc>
        <a:spcPct val="100000"/>
      </a:lnSpc>
      <a:spcBef>
        <a:spcPct val="0"/>
      </a:spcBef>
      <a:spcAft>
        <a:spcPct val="0"/>
      </a:spcAft>
      <a:buClrTx/>
      <a:buSzTx/>
      <a:buFontTx/>
      <a:buNone/>
      <a:defRPr kumimoji="0" sz="1800" b="0" i="0" u="none">
        <a:solidFill>
          <a:schemeClr val="tx1"/>
        </a:solidFill>
        <a:latin typeface="Calibri" pitchFamily="34" charset="0"/>
      </a:defRPr>
    </a:lvl5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/>
</p:presentationPr>
</file>

<file path=ppt/tableStyles.xml><?xml version="1.0" encoding="utf-8"?>
<a:tblStyleLst xmlns:r="http://schemas.openxmlformats.org/officeDocument/2006/relationships"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slideViewPr>
    <p:cSldViewPr>
      <p:cViewPr>
        <p:scale>
          <a:sx n="152" d="100"/>
          <a:sy n="152" d="100"/>
        </p:scale>
        <p:origin x="0" y="0"/>
      </p:cViewPr>
    </p:cSldViewPr>
  </p:slideViewPr>
  <p:notesViewPr>
    <p:cSldViewPr>
      <p:cViewPr>
        <p:scale>
          <a:sx n="0" d="100"/>
          <a:sy n="0" d="100"/>
        </p:scale>
        <p:origin x="0" y="0"/>
      </p:cViewPr>
    </p:cSldViewPr>
  </p:notesViewPr>
</p:viewPr>
</file>

<file path=ppt/_rels/presentation.xml.rels>&#65279;<?xml version="1.0" encoding="utf-8" standalone="yes"?><Relationships xmlns="http://schemas.openxmlformats.org/package/2006/relationships"><Relationship Id="rId1" Type="http://schemas.openxmlformats.org/officeDocument/2006/relationships/slideMaster" Target="slideMasters/slideMaster1.xml" /><Relationship Id="rId10" Type="http://schemas.openxmlformats.org/officeDocument/2006/relationships/slide" Target="slides/slide8.xml" /><Relationship Id="rId11" Type="http://schemas.openxmlformats.org/officeDocument/2006/relationships/slide" Target="slides/slide9.xml" /><Relationship Id="rId12" Type="http://schemas.openxmlformats.org/officeDocument/2006/relationships/slide" Target="slides/slide10.xml" /><Relationship Id="rId13" Type="http://schemas.openxmlformats.org/officeDocument/2006/relationships/slide" Target="slides/slide11.xml" /><Relationship Id="rId14" Type="http://schemas.openxmlformats.org/officeDocument/2006/relationships/slide" Target="slides/slide12.xml" /><Relationship Id="rId15" Type="http://schemas.openxmlformats.org/officeDocument/2006/relationships/slide" Target="slides/slide13.xml" /><Relationship Id="rId16" Type="http://schemas.openxmlformats.org/officeDocument/2006/relationships/slide" Target="slides/slide14.xml" /><Relationship Id="rId17" Type="http://schemas.openxmlformats.org/officeDocument/2006/relationships/slide" Target="slides/slide15.xml" /><Relationship Id="rId18" Type="http://schemas.openxmlformats.org/officeDocument/2006/relationships/slide" Target="slides/slide16.xml" /><Relationship Id="rId19" Type="http://schemas.openxmlformats.org/officeDocument/2006/relationships/slide" Target="slides/slide17.xml" /><Relationship Id="rId2" Type="http://schemas.openxmlformats.org/officeDocument/2006/relationships/notesMaster" Target="notesMasters/notesMaster1.xml" /><Relationship Id="rId20" Type="http://schemas.openxmlformats.org/officeDocument/2006/relationships/slide" Target="slides/slide18.xml" /><Relationship Id="rId21" Type="http://schemas.openxmlformats.org/officeDocument/2006/relationships/slide" Target="slides/slide19.xml" /><Relationship Id="rId22" Type="http://schemas.openxmlformats.org/officeDocument/2006/relationships/slide" Target="slides/slide20.xml" /><Relationship Id="rId23" Type="http://schemas.openxmlformats.org/officeDocument/2006/relationships/tags" Target="tags/tag1.xml" /><Relationship Id="rId24" Type="http://schemas.openxmlformats.org/officeDocument/2006/relationships/presProps" Target="presProps.xml" /><Relationship Id="rId25" Type="http://schemas.openxmlformats.org/officeDocument/2006/relationships/viewProps" Target="viewProps.xml" /><Relationship Id="rId26" Type="http://schemas.openxmlformats.org/officeDocument/2006/relationships/theme" Target="theme/theme1.xml" /><Relationship Id="rId27" Type="http://schemas.openxmlformats.org/officeDocument/2006/relationships/tableStyles" Target="tableStyles.xml" /><Relationship Id="rId3" Type="http://schemas.openxmlformats.org/officeDocument/2006/relationships/slide" Target="slides/slide1.xml" /><Relationship Id="rId4" Type="http://schemas.openxmlformats.org/officeDocument/2006/relationships/slide" Target="slides/slide2.xml" /><Relationship Id="rId5" Type="http://schemas.openxmlformats.org/officeDocument/2006/relationships/slide" Target="slides/slide3.xml" /><Relationship Id="rId6" Type="http://schemas.openxmlformats.org/officeDocument/2006/relationships/slide" Target="slides/slide4.xml" /><Relationship Id="rId7" Type="http://schemas.openxmlformats.org/officeDocument/2006/relationships/slide" Target="slides/slide5.xml" /><Relationship Id="rId8" Type="http://schemas.openxmlformats.org/officeDocument/2006/relationships/slide" Target="slides/slide6.xml" /><Relationship Id="rId9" Type="http://schemas.openxmlformats.org/officeDocument/2006/relationships/slide" Target="slides/slide7.xml" /></Relationships>
</file>

<file path=ppt/notesMasters/_rels/notesMaster1.xml.rels>&#65279;<?xml version="1.0" encoding="utf-8" standalone="yes"?><Relationships xmlns="http://schemas.openxmlformats.org/package/2006/relationships"><Relationship Id="rId1" Type="http://schemas.openxmlformats.org/officeDocument/2006/relationships/theme" Target="../theme/theme2.xml" 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 name="">
    <p:bg>
      <p:bgPr>
        <a:solidFill>
          <a:schemeClr val="bg1"/>
        </a:solidFill>
      </p:bgPr>
    </p:bg>
    <p:spTree>
      <p:nvGrpSpPr>
        <p:cNvPr id="1" name=""/>
        <p:cNvGrpSpPr/>
        <p:nvPr/>
      </p:nvGrpSpPr>
      <p:grpSpPr/>
      <p:sp>
        <p:nvSpPr>
          <p:cNvPr id="22530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2900"/>
          </a:xfrm>
          <a:prstGeom prst="rect">
            <a:avLst/>
          </a:prstGeom>
        </p:spPr>
        <p:txBody>
          <a:bodyPr rtlCol="0">
            <a:noAutofit/>
          </a:bodyPr>
          <a:lstStyle>
            <a:defPPr>
              <a:defRPr lang="ru-RU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/>
            <a:endParaRPr sz="1200"/>
          </a:p>
        </p:txBody>
      </p:sp>
      <p:sp>
        <p:nvSpPr>
          <p:cNvPr id="22531" name="Дата 2"/>
          <p:cNvSpPr>
            <a:spLocks noGrp="1"/>
          </p:cNvSpPr>
          <p:nvPr>
            <p:ph type="dt" idx="1"/>
          </p:nvPr>
        </p:nvSpPr>
        <p:spPr>
          <a:xfrm>
            <a:off x="5180013" y="0"/>
            <a:ext cx="3962400" cy="342900"/>
          </a:xfrm>
          <a:prstGeom prst="rect">
            <a:avLst/>
          </a:prstGeom>
        </p:spPr>
        <p:txBody>
          <a:bodyPr rtlCol="0">
            <a:noAutofit/>
          </a:bodyPr>
          <a:lstStyle>
            <a:defPPr>
              <a:defRPr lang="ru-RU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algn="r"/>
            <a:fld id="{BED9AF58-412A-4A03-A25E-C0A91812532F}" type="datetime1">
              <a:rPr sz="1200"/>
              <a:t>*</a:t>
            </a:fld>
            <a:endParaRPr sz="1200"/>
          </a:p>
        </p:txBody>
      </p:sp>
      <p:sp>
        <p:nvSpPr>
          <p:cNvPr id="22532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2286000" y="514350"/>
            <a:ext cx="4572000" cy="25717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22533" name="Заметки 4"/>
          <p:cNvSpPr>
            <a:spLocks noGrp="1"/>
          </p:cNvSpPr>
          <p:nvPr>
            <p:ph type="body" sz="quarter" idx="3"/>
          </p:nvPr>
        </p:nvSpPr>
        <p:spPr>
          <a:xfrm>
            <a:off x="914400" y="3257550"/>
            <a:ext cx="7315200" cy="3086100"/>
          </a:xfrm>
          <a:prstGeom prst="rect">
            <a:avLst/>
          </a:prstGeom>
        </p:spPr>
        <p:txBody>
          <a:bodyPr rtlCol="0">
            <a:no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200" b="0" i="0" u="none">
                <a:solidFill>
                  <a:schemeClr val="tx1"/>
                </a:solidFill>
                <a:latin typeface="Calibri" pitchFamily="34" charset="0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200" b="0" i="0" u="none">
                <a:solidFill>
                  <a:schemeClr val="tx1"/>
                </a:solidFill>
                <a:latin typeface="Calibri" pitchFamily="34" charset="0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200" b="0" i="0" u="none">
                <a:solidFill>
                  <a:schemeClr val="tx1"/>
                </a:solidFill>
                <a:latin typeface="Calibri" pitchFamily="34" charset="0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200" b="0" i="0" u="none">
                <a:solidFill>
                  <a:schemeClr val="tx1"/>
                </a:solidFill>
                <a:latin typeface="Calibri" pitchFamily="34" charset="0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200" b="0" i="0" u="none">
                <a:solidFill>
                  <a:schemeClr val="tx1"/>
                </a:solidFill>
                <a:latin typeface="Calibri" pitchFamily="34" charset="0"/>
              </a:defRPr>
            </a:lvl5pPr>
          </a:lstStyle>
          <a:p>
            <a:pPr lvl="0"/>
            <a:r>
              <a:t>Образец текста</a:t>
            </a:r>
          </a:p>
          <a:p>
            <a:pPr lvl="1"/>
            <a:r>
              <a:t>Второй уровень</a:t>
            </a:r>
          </a:p>
          <a:p>
            <a:pPr lvl="2"/>
            <a:r>
              <a:t>Третий уровень</a:t>
            </a:r>
          </a:p>
          <a:p>
            <a:pPr lvl="3"/>
            <a:r>
              <a:t>Четвертый уровень</a:t>
            </a:r>
          </a:p>
          <a:p>
            <a:pPr lvl="4"/>
            <a:r>
              <a:t>Пятый уровень</a:t>
            </a:r>
          </a:p>
        </p:txBody>
      </p:sp>
      <p:sp>
        <p:nvSpPr>
          <p:cNvPr id="22534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6513513"/>
            <a:ext cx="3962400" cy="342900"/>
          </a:xfrm>
          <a:prstGeom prst="rect">
            <a:avLst/>
          </a:prstGeom>
        </p:spPr>
        <p:txBody>
          <a:bodyPr rtlCol="0" anchor="b" anchorCtr="0">
            <a:noAutofit/>
          </a:bodyPr>
          <a:lstStyle>
            <a:defPPr>
              <a:defRPr lang="ru-RU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/>
            <a:endParaRPr sz="1200"/>
          </a:p>
        </p:txBody>
      </p:sp>
      <p:sp>
        <p:nvSpPr>
          <p:cNvPr id="22535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5180013" y="6513513"/>
            <a:ext cx="3962400" cy="342900"/>
          </a:xfrm>
          <a:prstGeom prst="rect">
            <a:avLst/>
          </a:prstGeom>
        </p:spPr>
        <p:txBody>
          <a:bodyPr rtlCol="0" anchor="b" anchorCtr="0">
            <a:noAutofit/>
          </a:bodyPr>
          <a:lstStyle>
            <a:defPPr>
              <a:defRPr lang="ru-RU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algn="r"/>
            <a:fld id="{C23B2371-C090-4BE5-A3CE-BBFB1A49088C}" type="slidenum">
              <a:rPr sz="1200"/>
              <a:t>*</a:t>
            </a:fld>
            <a:endParaRPr sz="120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notesMaster>
</file>

<file path=ppt/notesSlides/_rels/notesSlide1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4.xml" /><Relationship Id="rId2" Type="http://schemas.openxmlformats.org/officeDocument/2006/relationships/notesMaster" Target="../notesMasters/notesMaster1.xml" /></Relationships>
</file>

<file path=ppt/notesSlides/_rels/notesSlide2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19.xml" /><Relationship Id="rId2" Type="http://schemas.openxmlformats.org/officeDocument/2006/relationships/notesMaster" Target="../notesMasters/notesMaster1.xml" 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23554" name="Образ слайда 1"/>
          <p:cNvSpPr/>
          <p:nvPr>
            <p:ph type="sldImg"/>
          </p:nvPr>
        </p:nvSpPr>
        <p:spPr>
          <a:xfrm>
            <a:off x="2286000" y="514350"/>
            <a:ext cx="4572000" cy="2571750"/>
          </a:xfrm>
          <a:prstGeom prst="rect">
            <a:avLst/>
          </a:prstGeom>
          <a:noFill/>
          <a:ln>
            <a:miter lim="800000"/>
          </a:ln>
        </p:spPr>
      </p:sp>
      <p:sp>
        <p:nvSpPr>
          <p:cNvPr id="23555" name="Заметки 2"/>
          <p:cNvSpPr/>
          <p:nvPr>
            <p:ph type="body" idx="1"/>
          </p:nvPr>
        </p:nvSpPr>
        <p:spPr>
          <a:xfrm>
            <a:off x="914400" y="3257550"/>
            <a:ext cx="7315200" cy="3086100"/>
          </a:xfrm>
          <a:prstGeom prst="rect">
            <a:avLst/>
          </a:prstGeom>
          <a:noFill/>
          <a:ln>
            <a:miter lim="800000"/>
          </a:ln>
        </p:spPr>
        <p:txBody>
          <a:bodyPr vert="horz" wrap="square" lIns="91440" tIns="45720" rIns="91440" bIns="45720" anchor="t" anchorCtr="0">
            <a:no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200" b="0" i="0" u="none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algn="l" rtl="0" eaLnBrk="1" fontAlgn="base" hangingPunct="1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200" b="0" i="0" u="none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algn="l" rtl="0" eaLnBrk="1" fontAlgn="base" hangingPunct="1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200" b="0" i="0" u="none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algn="l" rtl="0" eaLnBrk="1" fontAlgn="base" hangingPunct="1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200" b="0" i="0" u="none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algn="l" rtl="0" eaLnBrk="1" fontAlgn="base" hangingPunct="1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200" b="0" i="0" u="none">
                <a:solidFill>
                  <a:schemeClr val="tx1"/>
                </a:solidFill>
                <a:latin typeface="Calibri" pitchFamily="34" charset="0"/>
              </a:defRPr>
            </a:lvl5pPr>
          </a:lstStyle>
          <a:p>
            <a:pPr marL="0" lvl="0" indent="0">
              <a:spcBef>
                <a:spcPct val="0"/>
              </a:spcBef>
            </a:pPr>
          </a:p>
        </p:txBody>
      </p:sp>
      <p:sp>
        <p:nvSpPr>
          <p:cNvPr id="23556" name="Номер слайда 3"/>
          <p:cNvSpPr/>
          <p:nvPr>
            <p:ph type="sldNum"/>
          </p:nvPr>
        </p:nvSpPr>
        <p:spPr>
          <a:xfrm>
            <a:off x="5180012" y="6513512"/>
            <a:ext cx="3962400" cy="3429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b" anchorCtr="0">
            <a:noAutofit/>
          </a:bodyPr>
          <a:lstStyle>
            <a:defPPr>
              <a:defRPr lang="ru-RU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algn="r"/>
            <a:fld id="{40253F2E-278A-4D1B-A09B-A9D61F973874}" type="slidenum">
              <a:rPr sz="1200"/>
              <a:t>4</a:t>
            </a:fld>
            <a:endParaRPr sz="120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24578" name="Образ слайда 1"/>
          <p:cNvSpPr/>
          <p:nvPr>
            <p:ph type="sldImg"/>
          </p:nvPr>
        </p:nvSpPr>
        <p:spPr>
          <a:xfrm>
            <a:off x="2286000" y="514350"/>
            <a:ext cx="4572000" cy="2571750"/>
          </a:xfrm>
          <a:prstGeom prst="rect">
            <a:avLst/>
          </a:prstGeom>
          <a:noFill/>
          <a:ln>
            <a:miter lim="800000"/>
          </a:ln>
        </p:spPr>
      </p:sp>
      <p:sp>
        <p:nvSpPr>
          <p:cNvPr id="24579" name="Заметки 2"/>
          <p:cNvSpPr/>
          <p:nvPr>
            <p:ph type="body" idx="1"/>
          </p:nvPr>
        </p:nvSpPr>
        <p:spPr>
          <a:xfrm>
            <a:off x="914400" y="3257550"/>
            <a:ext cx="7315200" cy="3086100"/>
          </a:xfrm>
          <a:prstGeom prst="rect">
            <a:avLst/>
          </a:prstGeom>
          <a:noFill/>
          <a:ln>
            <a:miter lim="800000"/>
          </a:ln>
        </p:spPr>
        <p:txBody>
          <a:bodyPr vert="horz" wrap="square" lIns="91440" tIns="45720" rIns="91440" bIns="45720" anchor="t" anchorCtr="0">
            <a:no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200" b="0" i="0" u="none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algn="l" rtl="0" eaLnBrk="1" fontAlgn="base" hangingPunct="1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200" b="0" i="0" u="none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algn="l" rtl="0" eaLnBrk="1" fontAlgn="base" hangingPunct="1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200" b="0" i="0" u="none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algn="l" rtl="0" eaLnBrk="1" fontAlgn="base" hangingPunct="1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200" b="0" i="0" u="none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algn="l" rtl="0" eaLnBrk="1" fontAlgn="base" hangingPunct="1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200" b="0" i="0" u="none">
                <a:solidFill>
                  <a:schemeClr val="tx1"/>
                </a:solidFill>
                <a:latin typeface="Calibri" pitchFamily="34" charset="0"/>
              </a:defRPr>
            </a:lvl5pPr>
          </a:lstStyle>
          <a:p>
            <a:pPr marL="0" lvl="0" indent="0">
              <a:spcBef>
                <a:spcPct val="0"/>
              </a:spcBef>
            </a:pPr>
          </a:p>
        </p:txBody>
      </p:sp>
      <p:sp>
        <p:nvSpPr>
          <p:cNvPr id="24580" name="Номер слайда 3"/>
          <p:cNvSpPr/>
          <p:nvPr>
            <p:ph type="sldNum"/>
          </p:nvPr>
        </p:nvSpPr>
        <p:spPr>
          <a:xfrm>
            <a:off x="5180012" y="6513512"/>
            <a:ext cx="3962400" cy="3429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b" anchorCtr="0">
            <a:noAutofit/>
          </a:bodyPr>
          <a:lstStyle>
            <a:defPPr>
              <a:defRPr lang="ru-RU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algn="r"/>
            <a:fld id="{75C39C7E-19A2-40F0-97B2-55361DBC058A}" type="slidenum">
              <a:rPr sz="1200"/>
              <a:t>19</a:t>
            </a:fld>
            <a:endParaRPr sz="1200"/>
          </a:p>
        </p:txBody>
      </p:sp>
    </p:spTree>
  </p:cSld>
  <p:clrMapOvr>
    <a:masterClrMapping/>
  </p:clrMapOvr>
</p:notes>
</file>

<file path=ppt/slideLayouts/_rels/slideLayout1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2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3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4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5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6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7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8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9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0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1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slideLayout1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</a:p>
        </p:txBody>
      </p:sp>
    </p:spTree>
  </p:cSld>
  <p:clrMapOvr>
    <a:masterClrMapping/>
  </p:clrMapOvr>
  <p:transition/>
  <p:timing/>
</p:sldLayout>
</file>

<file path=ppt/slideLayouts/slideLayout2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</p:spTree>
  </p:cSld>
  <p:clrMapOvr>
    <a:masterClrMapping/>
  </p:clrMapOvr>
  <p:transition/>
  <p:timing/>
</p:sldLayout>
</file>

<file path=ppt/slideLayouts/slideLayout3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</p:spTree>
  </p:cSld>
  <p:clrMapOvr>
    <a:masterClrMapping/>
  </p:clrMapOvr>
  <p:transition/>
  <p:timing/>
</p:sldLayout>
</file>

<file path=ppt/slideLayouts/slideLayout4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900113"/>
            <a:ext cx="4038600" cy="254555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900113"/>
            <a:ext cx="4038600" cy="254555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</p:spTree>
  </p:cSld>
  <p:clrMapOvr>
    <a:masterClrMapping/>
  </p:clrMapOvr>
  <p:transition/>
  <p:timing/>
</p:sldLayout>
</file>

<file path=ppt/slideLayouts/slideLayout5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</p:spPr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</p:spTree>
  </p:cSld>
  <p:clrMapOvr>
    <a:masterClrMapping/>
  </p:clrMapOvr>
  <p:transition/>
  <p:timing/>
</p:sldLayout>
</file>

<file path=ppt/slideLayouts/slideLayout6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</p:spTree>
  </p:cSld>
  <p:clrMapOvr>
    <a:masterClrMapping/>
  </p:clrMapOvr>
  <p:transition/>
  <p:timing/>
</p:sldLayout>
</file>

<file path=ppt/slideLayouts/slideLayout7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</a:xfrm>
      </p:grpSpPr>
    </p:spTree>
  </p:cSld>
  <p:clrMapOvr>
    <a:masterClrMapping/>
  </p:clrMapOvr>
  <p:transition/>
  <p:timing/>
</p:sldLayout>
</file>

<file path=ppt/slideLayouts/slideLayout8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</p:spTree>
  </p:cSld>
  <p:clrMapOvr>
    <a:masterClrMapping/>
  </p:clrMapOvr>
  <p:transition/>
  <p:timing/>
</p:sldLayout>
</file>

<file path=ppt/slideLayouts/slideLayout9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 vert="horz" lIns="91440" tIns="45720" rIns="91440" bIns="45720"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/>
            </a:pPr>
            <a:endParaRPr kumimoji="0" lang="ru-RU" sz="3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</p:spTree>
  </p:cSld>
  <p:clrMapOvr>
    <a:masterClrMapping/>
  </p:clrMapOvr>
  <p:transition/>
  <p:timing/>
</p:sldLayout>
</file>

<file path=ppt/slideLayouts/slideLayout10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</p:spTree>
  </p:cSld>
  <p:clrMapOvr>
    <a:masterClrMapping/>
  </p:clrMapOvr>
  <p:transition/>
  <p:timing/>
</p:sldLayout>
</file>

<file path=ppt/slideLayouts/slideLayout11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154781"/>
            <a:ext cx="2057400" cy="3290888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154781"/>
            <a:ext cx="6019800" cy="3290888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</p:spTree>
  </p:cSld>
  <p:clrMapOvr>
    <a:masterClrMapping/>
  </p:clrMapOvr>
  <p:transition/>
  <p:timing/>
</p:sldLayout>
</file>

<file path=ppt/slideMasters/_rels/slideMaster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10" Type="http://schemas.openxmlformats.org/officeDocument/2006/relationships/slideLayout" Target="../slideLayouts/slideLayout10.xml" /><Relationship Id="rId11" Type="http://schemas.openxmlformats.org/officeDocument/2006/relationships/slideLayout" Target="../slideLayouts/slideLayout11.xml" /><Relationship Id="rId12" Type="http://schemas.openxmlformats.org/officeDocument/2006/relationships/theme" Target="../theme/theme1.xml" /><Relationship Id="rId2" Type="http://schemas.openxmlformats.org/officeDocument/2006/relationships/slideLayout" Target="../slideLayouts/slideLayout2.xml" /><Relationship Id="rId3" Type="http://schemas.openxmlformats.org/officeDocument/2006/relationships/slideLayout" Target="../slideLayouts/slideLayout3.xml" /><Relationship Id="rId4" Type="http://schemas.openxmlformats.org/officeDocument/2006/relationships/slideLayout" Target="../slideLayouts/slideLayout4.xml" /><Relationship Id="rId5" Type="http://schemas.openxmlformats.org/officeDocument/2006/relationships/slideLayout" Target="../slideLayouts/slideLayout5.xml" /><Relationship Id="rId6" Type="http://schemas.openxmlformats.org/officeDocument/2006/relationships/slideLayout" Target="../slideLayouts/slideLayout6.xml" /><Relationship Id="rId7" Type="http://schemas.openxmlformats.org/officeDocument/2006/relationships/slideLayout" Target="../slideLayouts/slideLayout7.xml" /><Relationship Id="rId8" Type="http://schemas.openxmlformats.org/officeDocument/2006/relationships/slideLayout" Target="../slideLayouts/slideLayout8.xml" /><Relationship Id="rId9" Type="http://schemas.openxmlformats.org/officeDocument/2006/relationships/slideLayout" Target="../slideLayouts/slideLayout9.xml" /></Relationships>
</file>

<file path=ppt/slideMasters/slideMaster1.xml><?xml version="1.0" encoding="utf-8"?>
<p:sldMaster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bg>
      <p:bgPr>
        <a:solidFill>
          <a:schemeClr val="bg1"/>
        </a:solidFill>
      </p:bgPr>
    </p:bg>
    <p:spTree>
      <p:nvGrpSpPr>
        <p:cNvPr id="1" name=""/>
        <p:cNvGrpSpPr/>
        <p:nvPr/>
      </p:nvGrpSpPr>
      <p:grpSpPr/>
      <p:sp>
        <p:nvSpPr>
          <p:cNvPr id="1026" name="Заголовок 1"/>
          <p:cNvSpPr/>
          <p:nvPr>
            <p:ph type="title"/>
          </p:nvPr>
        </p:nvSpPr>
        <p:spPr>
          <a:xfrm>
            <a:off x="457200" y="206375"/>
            <a:ext cx="8229600" cy="8572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ctr" anchorCtr="0">
            <a:noAutofit/>
          </a:bodyPr>
          <a:lstStyle>
            <a:lvl1pPr mar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4400" b="0" i="0" u="none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lvl="0"/>
            <a:r>
              <a:t>Образец заголовка</a:t>
            </a:r>
          </a:p>
        </p:txBody>
      </p:sp>
      <p:sp>
        <p:nvSpPr>
          <p:cNvPr id="1027" name="Текст 2"/>
          <p:cNvSpPr/>
          <p:nvPr>
            <p:ph type="body" idx="1"/>
          </p:nvPr>
        </p:nvSpPr>
        <p:spPr>
          <a:xfrm>
            <a:off x="457200" y="1200150"/>
            <a:ext cx="8229600" cy="339407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>
            <a:noAutofit/>
          </a:bodyPr>
          <a:lstStyle>
            <a:lvl1pPr marL="34290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kumimoji="0" lang="ru-RU" altLang="en-US" sz="32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kumimoji="0" lang="ru-RU" altLang="en-US" sz="2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kumimoji="0" lang="ru-RU" altLang="en-US" sz="24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kumimoji="0" lang="ru-RU" altLang="en-US" sz="20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»"/>
              <a:defRPr kumimoji="0" lang="ru-RU" altLang="en-US" sz="20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ru-RU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ru-RU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ru-RU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ru-RU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r>
              <a:t>Образец текста</a:t>
            </a:r>
          </a:p>
          <a:p>
            <a:pPr lvl="1"/>
            <a:r>
              <a:t>Второй уровень</a:t>
            </a:r>
          </a:p>
          <a:p>
            <a:pPr lvl="2"/>
            <a:r>
              <a:t>Третий уровень</a:t>
            </a:r>
          </a:p>
          <a:p>
            <a:pPr lvl="3"/>
            <a:r>
              <a:t>Четвертый уровень</a:t>
            </a:r>
          </a:p>
          <a:p>
            <a:pPr lvl="4"/>
            <a:r>
              <a:t>Пятый уровень</a:t>
            </a:r>
          </a:p>
        </p:txBody>
      </p:sp>
      <p:sp>
        <p:nvSpPr>
          <p:cNvPr id="1028" name="Дата 3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rtlCol="0" anchor="ctr" anchorCtr="0">
            <a:noAutofit/>
          </a:bodyPr>
          <a:lstStyle>
            <a:defPPr>
              <a:defRPr lang="ru-RU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/>
            <a:fld id="{F465B267-4081-420F-A1E1-E38E8825BB70}" type="datetime1">
              <a:rPr sz="1200">
                <a:solidFill>
                  <a:srgbClr val="898989"/>
                </a:solidFill>
              </a:rPr>
              <a:t>*</a:t>
            </a:fld>
            <a:endParaRPr sz="1200">
              <a:solidFill>
                <a:srgbClr val="898989"/>
              </a:solidFill>
            </a:endParaRPr>
          </a:p>
        </p:txBody>
      </p:sp>
      <p:sp>
        <p:nvSpPr>
          <p:cNvPr id="1029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rtlCol="0" anchor="ctr" anchorCtr="0">
            <a:noAutofit/>
          </a:bodyPr>
          <a:lstStyle>
            <a:defPPr>
              <a:defRPr lang="ru-RU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algn="ctr"/>
            <a:endParaRPr sz="1200">
              <a:solidFill>
                <a:srgbClr val="898989"/>
              </a:solidFill>
            </a:endParaRPr>
          </a:p>
        </p:txBody>
      </p:sp>
      <p:sp>
        <p:nvSpPr>
          <p:cNvPr id="1030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rtlCol="0" anchor="ctr" anchorCtr="0">
            <a:noAutofit/>
          </a:bodyPr>
          <a:lstStyle>
            <a:defPPr>
              <a:defRPr lang="ru-RU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algn="r"/>
            <a:fld id="{4B998246-7ED2-4EE3-A78B-5A5ED7905BFF}" type="slidenum">
              <a:rPr sz="1200">
                <a:solidFill>
                  <a:srgbClr val="898989"/>
                </a:solidFill>
              </a:rPr>
              <a:t>*</a:t>
            </a:fld>
            <a:endParaRPr sz="1200">
              <a:solidFill>
                <a:srgbClr val="898989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/>
  <p:timing/>
  <p:txStyles>
    <p:titleStyle>
      <a:lvl1pPr marL="0" indent="0" algn="ctr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4400" b="0" i="0" u="none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•"/>
        <a:defRPr kumimoji="0" sz="3200" b="0" i="0" u="none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–"/>
        <a:defRPr kumimoji="0" sz="2800" b="0" i="0" u="none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•"/>
        <a:defRPr kumimoji="0" sz="2400" b="0" i="0" u="none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–"/>
        <a:defRPr kumimoji="0" sz="2000" b="0" i="0" u="none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»"/>
        <a:defRPr kumimoji="0" sz="2000" b="0" i="0" u="none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image" Target="../media/image1.jpeg" /></Relationships>
</file>

<file path=ppt/slides/_rels/slide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image" Target="../media/image2.jpeg" /></Relationships>
</file>

<file path=ppt/slides/_rels/slide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image" Target="../media/image3.jpeg" /><Relationship Id="rId3" Type="http://schemas.openxmlformats.org/officeDocument/2006/relationships/image" Target="../media/image4.jpeg" /><Relationship Id="rId4" Type="http://schemas.openxmlformats.org/officeDocument/2006/relationships/image" Target="../media/image5.jpeg" /><Relationship Id="rId5" Type="http://schemas.openxmlformats.org/officeDocument/2006/relationships/image" Target="../media/image6.jpeg" /></Relationships>
</file>

<file path=ppt/slides/_rels/slide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notesSlide" Target="../notesSlides/notesSlide1.xml" /><Relationship Id="rId3" Type="http://schemas.openxmlformats.org/officeDocument/2006/relationships/image" Target="../media/image7.jpeg" /><Relationship Id="rId4" Type="http://schemas.openxmlformats.org/officeDocument/2006/relationships/image" Target="../media/image8.jpeg" /></Relationships>
</file>

<file path=ppt/slides/_rels/slide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image" Target="../media/image9.jpeg" /></Relationships>
</file>

<file path=ppt/slides/_rels/slide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image" Target="../media/image10.jpeg" /><Relationship Id="rId3" Type="http://schemas.openxmlformats.org/officeDocument/2006/relationships/image" Target="../media/image11.jpeg" /></Relationships>
</file>

<file path=ppt/slides/_rels/slide7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image" Target="../media/image12.jpeg" /></Relationships>
</file>

<file path=ppt/slides/_rels/slide8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image" Target="../media/image13.jpeg" /></Relationships>
</file>

<file path=ppt/slides/_rels/slide9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image" Target="../media/image14.jpeg" /></Relationships>
</file>

<file path=ppt/slides/_rels/slide10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image" Target="../media/image15.jpeg" /></Relationships>
</file>

<file path=ppt/slides/_rels/slide1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image" Target="../media/image16.jpeg" /></Relationships>
</file>

<file path=ppt/slides/_rels/slide1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image" Target="../media/image17.jpeg" /></Relationships>
</file>

<file path=ppt/slides/_rels/slide1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image" Target="../media/image18.jpeg" /><Relationship Id="rId3" Type="http://schemas.openxmlformats.org/officeDocument/2006/relationships/image" Target="../media/image19.jpeg" /></Relationships>
</file>

<file path=ppt/slides/_rels/slide1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image" Target="../media/image20.jpeg" /></Relationships>
</file>

<file path=ppt/slides/_rels/slide1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image" Target="../media/image21.jpeg" /><Relationship Id="rId3" Type="http://schemas.openxmlformats.org/officeDocument/2006/relationships/image" Target="../media/image22.jpeg" /></Relationships>
</file>

<file path=ppt/slides/_rels/slide1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image" Target="../media/image23.jpeg" /><Relationship Id="rId3" Type="http://schemas.openxmlformats.org/officeDocument/2006/relationships/image" Target="../media/image24.jpeg" /></Relationships>
</file>

<file path=ppt/slides/_rels/slide17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image" Target="../media/image25.jpeg" /><Relationship Id="rId3" Type="http://schemas.openxmlformats.org/officeDocument/2006/relationships/image" Target="../media/image26.jpeg" /><Relationship Id="rId4" Type="http://schemas.openxmlformats.org/officeDocument/2006/relationships/image" Target="../media/image27.jpeg" /></Relationships>
</file>

<file path=ppt/slides/_rels/slide18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image" Target="../media/image28.jpeg" /><Relationship Id="rId3" Type="http://schemas.openxmlformats.org/officeDocument/2006/relationships/image" Target="../media/image29.jpeg" /></Relationships>
</file>

<file path=ppt/slides/_rels/slide19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notesSlide" Target="../notesSlides/notesSlide2.xml" /><Relationship Id="rId3" Type="http://schemas.openxmlformats.org/officeDocument/2006/relationships/image" Target="../media/image30.jpeg" /><Relationship Id="rId4" Type="http://schemas.openxmlformats.org/officeDocument/2006/relationships/image" Target="../media/image31.jpeg" /></Relationships>
</file>

<file path=ppt/slides/_rels/slide20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image" Target="../media/image32.jpeg" /><Relationship Id="rId3" Type="http://schemas.openxmlformats.org/officeDocument/2006/relationships/image" Target="../media/image33.jpeg" /></Relationships>
</file>

<file path=ppt/slides/slide1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spTree>
      <p:nvGrpSpPr>
        <p:cNvPr id="1" name=""/>
        <p:cNvGrpSpPr/>
        <p:nvPr/>
      </p:nvGrpSpPr>
      <p:grpSpPr/>
      <p:pic>
        <p:nvPicPr>
          <p:cNvPr id="2050" name="Picture 2" descr="Picture background"/>
          <p:cNvPicPr/>
          <p:nvPr/>
        </p:nvPicPr>
        <p:blipFill>
          <a:blip r:embed="rId2"/>
          <a:srcRect b="3909"/>
          <a:stretch>
            <a:fillRect/>
          </a:stretch>
        </p:blipFill>
        <p:spPr>
          <a:xfrm>
            <a:off x="0" y="214312"/>
            <a:ext cx="9144000" cy="4929188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2051" name="Заголовок 1"/>
          <p:cNvSpPr txBox="1"/>
          <p:nvPr/>
        </p:nvSpPr>
        <p:spPr>
          <a:xfrm>
            <a:off x="971600" y="285734"/>
            <a:ext cx="7056784" cy="1102519"/>
          </a:xfrm>
          <a:prstGeom prst="rect">
            <a:avLst/>
          </a:prstGeom>
        </p:spPr>
        <p:txBody>
          <a:bodyPr rtlCol="0" anchor="ctr" anchorCtr="0">
            <a:no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>
                <a:solidFill>
                  <a:schemeClr val="tx1"/>
                </a:solidFill>
                <a:latin typeface="Calibri" pitchFamily="34" charset="0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>
                <a:solidFill>
                  <a:schemeClr val="tx1"/>
                </a:solidFill>
                <a:latin typeface="Calibri" pitchFamily="34" charset="0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>
                <a:solidFill>
                  <a:schemeClr val="tx1"/>
                </a:solidFill>
                <a:latin typeface="Calibri" pitchFamily="34" charset="0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>
                <a:solidFill>
                  <a:schemeClr val="tx1"/>
                </a:solidFill>
                <a:latin typeface="Calibri" pitchFamily="34" charset="0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>
                <a:solidFill>
                  <a:schemeClr val="tx1"/>
                </a:solidFill>
                <a:latin typeface="Calibri" pitchFamily="34" charset="0"/>
              </a:defRPr>
            </a:lvl5pPr>
          </a:lstStyle>
          <a:p>
            <a:pPr marL="0" marR="0" lvl="0" indent="0" algn="ctr"/>
            <a:r>
              <a:rPr sz="4400" b="1"/>
              <a:t>Общая характеристика хвойных </a:t>
            </a:r>
            <a:r>
              <a:rPr sz="4400" b="1"/>
              <a:t>растений </a:t>
            </a:r>
            <a:endParaRPr sz="4400" b="1"/>
          </a:p>
        </p:txBody>
      </p:sp>
    </p:spTree>
  </p:cSld>
  <p:clrMapOvr>
    <a:masterClrMapping/>
  </p:clrMapOvr>
  <p:transition/>
  <p:timing/>
</p:sld>
</file>

<file path=ppt/slides/slide2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3074" name="Прямоугольник 3"/>
          <p:cNvSpPr/>
          <p:nvPr/>
        </p:nvSpPr>
        <p:spPr>
          <a:xfrm>
            <a:off x="142844" y="285734"/>
            <a:ext cx="8786874" cy="1200329"/>
          </a:xfrm>
          <a:prstGeom prst="rect">
            <a:avLst/>
          </a:prstGeom>
          <a:solidFill>
            <a:schemeClr val="bg2">
              <a:lumMod val="90000"/>
            </a:schemeClr>
          </a:solidFill>
          <a:ln w="28575">
            <a:solidFill>
              <a:schemeClr val="bg2">
                <a:lumMod val="10000"/>
              </a:schemeClr>
            </a:solidFill>
          </a:ln>
        </p:spPr>
        <p:txBody>
          <a:bodyPr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>
                <a:solidFill>
                  <a:schemeClr val="tx1"/>
                </a:solidFill>
                <a:latin typeface="Calibri" pitchFamily="34" charset="0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>
                <a:solidFill>
                  <a:schemeClr val="tx1"/>
                </a:solidFill>
                <a:latin typeface="Calibri" pitchFamily="34" charset="0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>
                <a:solidFill>
                  <a:schemeClr val="tx1"/>
                </a:solidFill>
                <a:latin typeface="Calibri" pitchFamily="34" charset="0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>
                <a:solidFill>
                  <a:schemeClr val="tx1"/>
                </a:solidFill>
                <a:latin typeface="Calibri" pitchFamily="34" charset="0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>
                <a:solidFill>
                  <a:schemeClr val="tx1"/>
                </a:solidFill>
                <a:latin typeface="Calibri" pitchFamily="34" charset="0"/>
              </a:defRPr>
            </a:lvl5pPr>
          </a:lstStyle>
          <a:p>
            <a:pPr marL="0" marR="0" lvl="0" indent="0"/>
            <a:r>
              <a:rPr sz="2400" b="1"/>
              <a:t>Хвойные растения</a:t>
            </a:r>
            <a:r>
              <a:rPr sz="2400"/>
              <a:t> — это группа голосеменных растений, включающая деревья и кустарники, семена которых развиваются в шишках.</a:t>
            </a:r>
            <a:endParaRPr sz="2400"/>
          </a:p>
        </p:txBody>
      </p:sp>
      <p:sp>
        <p:nvSpPr>
          <p:cNvPr id="3075" name="Прямоугольник 4"/>
          <p:cNvSpPr/>
          <p:nvPr/>
        </p:nvSpPr>
        <p:spPr>
          <a:xfrm>
            <a:off x="142844" y="1571618"/>
            <a:ext cx="8786874" cy="830997"/>
          </a:xfrm>
          <a:prstGeom prst="rect">
            <a:avLst/>
          </a:prstGeom>
          <a:ln>
            <a:solidFill>
              <a:schemeClr val="bg2">
                <a:lumMod val="10000"/>
              </a:schemeClr>
            </a:solidFill>
          </a:ln>
        </p:spPr>
        <p:txBody>
          <a:bodyPr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>
                <a:solidFill>
                  <a:schemeClr val="tx1"/>
                </a:solidFill>
                <a:latin typeface="Calibri" pitchFamily="34" charset="0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>
                <a:solidFill>
                  <a:schemeClr val="tx1"/>
                </a:solidFill>
                <a:latin typeface="Calibri" pitchFamily="34" charset="0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>
                <a:solidFill>
                  <a:schemeClr val="tx1"/>
                </a:solidFill>
                <a:latin typeface="Calibri" pitchFamily="34" charset="0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>
                <a:solidFill>
                  <a:schemeClr val="tx1"/>
                </a:solidFill>
                <a:latin typeface="Calibri" pitchFamily="34" charset="0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>
                <a:solidFill>
                  <a:schemeClr val="tx1"/>
                </a:solidFill>
                <a:latin typeface="Calibri" pitchFamily="34" charset="0"/>
              </a:defRPr>
            </a:lvl5pPr>
          </a:lstStyle>
          <a:p>
            <a:pPr marL="0" marR="0" lvl="0" indent="0"/>
            <a:r>
              <a:rPr sz="2400" b="1"/>
              <a:t>Первые представители</a:t>
            </a:r>
            <a:r>
              <a:rPr sz="2400"/>
              <a:t> появились в каменноугольном периоде (около 370 млн. лет назад). </a:t>
            </a:r>
            <a:endParaRPr sz="2400"/>
          </a:p>
        </p:txBody>
      </p:sp>
      <p:sp>
        <p:nvSpPr>
          <p:cNvPr id="3076" name="Прямоугольник 5"/>
          <p:cNvSpPr/>
          <p:nvPr/>
        </p:nvSpPr>
        <p:spPr>
          <a:xfrm>
            <a:off x="142844" y="2643188"/>
            <a:ext cx="4357718" cy="1938992"/>
          </a:xfrm>
          <a:prstGeom prst="rect">
            <a:avLst/>
          </a:prstGeom>
          <a:ln>
            <a:solidFill>
              <a:schemeClr val="bg2">
                <a:lumMod val="10000"/>
              </a:schemeClr>
            </a:solidFill>
          </a:ln>
        </p:spPr>
        <p:txBody>
          <a:bodyPr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>
                <a:solidFill>
                  <a:schemeClr val="tx1"/>
                </a:solidFill>
                <a:latin typeface="Calibri" pitchFamily="34" charset="0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>
                <a:solidFill>
                  <a:schemeClr val="tx1"/>
                </a:solidFill>
                <a:latin typeface="Calibri" pitchFamily="34" charset="0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>
                <a:solidFill>
                  <a:schemeClr val="tx1"/>
                </a:solidFill>
                <a:latin typeface="Calibri" pitchFamily="34" charset="0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>
                <a:solidFill>
                  <a:schemeClr val="tx1"/>
                </a:solidFill>
                <a:latin typeface="Calibri" pitchFamily="34" charset="0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>
                <a:solidFill>
                  <a:schemeClr val="tx1"/>
                </a:solidFill>
                <a:latin typeface="Calibri" pitchFamily="34" charset="0"/>
              </a:defRPr>
            </a:lvl5pPr>
          </a:lstStyle>
          <a:p>
            <a:pPr marL="0" marR="0" lvl="0" indent="0"/>
            <a:r>
              <a:rPr sz="2400"/>
              <a:t>Достижение наибольшего разнообразия произошло в юрском и особенно меловом периодах мезозойской эры (около 185–66 млн. лет назад). </a:t>
            </a:r>
            <a:endParaRPr sz="2400"/>
          </a:p>
        </p:txBody>
      </p:sp>
      <p:pic>
        <p:nvPicPr>
          <p:cNvPr id="3077" name="Picture 2" descr="Picture background"/>
          <p:cNvPicPr/>
          <p:nvPr/>
        </p:nvPicPr>
        <p:blipFill>
          <a:blip r:embed="rId2"/>
          <a:srcRect l="13245" t="16573" r="6265" b="29886"/>
          <a:stretch>
            <a:fillRect/>
          </a:stretch>
        </p:blipFill>
        <p:spPr>
          <a:xfrm>
            <a:off x="4857750" y="2786062"/>
            <a:ext cx="4165600" cy="2214562"/>
          </a:xfrm>
          <a:prstGeom prst="rect">
            <a:avLst/>
          </a:prstGeom>
          <a:noFill/>
          <a:ln w="3175">
            <a:solidFill>
              <a:srgbClr val="4A452A"/>
            </a:solidFill>
            <a:miter lim="800000"/>
          </a:ln>
        </p:spPr>
      </p:pic>
    </p:spTree>
  </p:cSld>
  <p:clrMapOvr>
    <a:masterClrMapping/>
  </p:clrMapOvr>
  <p:transition/>
  <p:timing/>
</p:sld>
</file>

<file path=ppt/slides/slide3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spTree>
      <p:nvGrpSpPr>
        <p:cNvPr id="1" name=""/>
        <p:cNvGrpSpPr/>
        <p:nvPr/>
      </p:nvGrpSpPr>
      <p:grpSpPr/>
      <p:pic>
        <p:nvPicPr>
          <p:cNvPr id="4098" name="Picture 6" descr="https://uploads-foxford-ru.ngcdn.ru/uploads/tinymce_file/file/75913/b1c0517694a56f84.png"/>
          <p:cNvPicPr/>
          <p:nvPr/>
        </p:nvPicPr>
        <p:blipFill>
          <a:blip r:embed="rId2"/>
          <a:srcRect l="13333" t="6667" r="20000" b="6667"/>
          <a:stretch>
            <a:fillRect/>
          </a:stretch>
        </p:blipFill>
        <p:spPr>
          <a:xfrm>
            <a:off x="5357812" y="0"/>
            <a:ext cx="1758950" cy="2286000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4099" name="Прямоугольник 4"/>
          <p:cNvSpPr/>
          <p:nvPr/>
        </p:nvSpPr>
        <p:spPr>
          <a:xfrm>
            <a:off x="0" y="142875"/>
            <a:ext cx="5756275" cy="461962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>
                <a:solidFill>
                  <a:schemeClr val="tx1"/>
                </a:solidFill>
                <a:latin typeface="Calibri" pitchFamily="34" charset="0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>
                <a:solidFill>
                  <a:schemeClr val="tx1"/>
                </a:solidFill>
                <a:latin typeface="Calibri" pitchFamily="34" charset="0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>
                <a:solidFill>
                  <a:schemeClr val="tx1"/>
                </a:solidFill>
                <a:latin typeface="Calibri" pitchFamily="34" charset="0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>
                <a:solidFill>
                  <a:schemeClr val="tx1"/>
                </a:solidFill>
                <a:latin typeface="Calibri" pitchFamily="34" charset="0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>
                <a:solidFill>
                  <a:schemeClr val="tx1"/>
                </a:solidFill>
                <a:latin typeface="Calibri" pitchFamily="34" charset="0"/>
              </a:defRPr>
            </a:lvl5pPr>
          </a:lstStyle>
          <a:p>
            <a:pPr marL="0" lvl="0" indent="0"/>
            <a:r>
              <a:rPr sz="2400" b="1"/>
              <a:t>Жизненные формы</a:t>
            </a:r>
            <a:r>
              <a:rPr sz="2400"/>
              <a:t>: деревья, кустарники.</a:t>
            </a:r>
            <a:endParaRPr sz="2400"/>
          </a:p>
        </p:txBody>
      </p:sp>
      <p:sp>
        <p:nvSpPr>
          <p:cNvPr id="4100" name="Прямоугольник 5"/>
          <p:cNvSpPr/>
          <p:nvPr/>
        </p:nvSpPr>
        <p:spPr>
          <a:xfrm>
            <a:off x="0" y="2357438"/>
            <a:ext cx="3714750" cy="2678112"/>
          </a:xfrm>
          <a:prstGeom prst="rect">
            <a:avLst/>
          </a:prstGeom>
          <a:noFill/>
          <a:ln>
            <a:noFill/>
            <a:miter lim="800000"/>
          </a:ln>
        </p:spPr>
        <p:txBody>
          <a:bodyPr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>
                <a:solidFill>
                  <a:schemeClr val="tx1"/>
                </a:solidFill>
                <a:latin typeface="Calibri" pitchFamily="34" charset="0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>
                <a:solidFill>
                  <a:schemeClr val="tx1"/>
                </a:solidFill>
                <a:latin typeface="Calibri" pitchFamily="34" charset="0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>
                <a:solidFill>
                  <a:schemeClr val="tx1"/>
                </a:solidFill>
                <a:latin typeface="Calibri" pitchFamily="34" charset="0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>
                <a:solidFill>
                  <a:schemeClr val="tx1"/>
                </a:solidFill>
                <a:latin typeface="Calibri" pitchFamily="34" charset="0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>
                <a:solidFill>
                  <a:schemeClr val="tx1"/>
                </a:solidFill>
                <a:latin typeface="Calibri" pitchFamily="34" charset="0"/>
              </a:defRPr>
            </a:lvl5pPr>
          </a:lstStyle>
          <a:p>
            <a:pPr marL="0" lvl="0" indent="0"/>
            <a:r>
              <a:rPr sz="2400" b="1"/>
              <a:t>Распространены</a:t>
            </a:r>
            <a:r>
              <a:rPr sz="2400"/>
              <a:t>: как в холодных, так и в умеренных климатических зонах. Образуют леса на обширных территориях северного полушария.</a:t>
            </a:r>
            <a:endParaRPr sz="2400"/>
          </a:p>
        </p:txBody>
      </p:sp>
      <p:pic>
        <p:nvPicPr>
          <p:cNvPr id="4101" name="Picture 2" descr="Picture background"/>
          <p:cNvPicPr/>
          <p:nvPr/>
        </p:nvPicPr>
        <p:blipFill>
          <a:blip r:embed="rId3"/>
          <a:stretch>
            <a:fillRect/>
          </a:stretch>
        </p:blipFill>
        <p:spPr>
          <a:xfrm>
            <a:off x="3786188" y="2425700"/>
            <a:ext cx="5357812" cy="2717800"/>
          </a:xfrm>
          <a:prstGeom prst="rect">
            <a:avLst/>
          </a:prstGeom>
          <a:noFill/>
          <a:ln>
            <a:noFill/>
            <a:miter lim="800000"/>
          </a:ln>
        </p:spPr>
      </p:pic>
      <p:pic>
        <p:nvPicPr>
          <p:cNvPr id="4102" name="Picture 4" descr="https://uploads-foxford-ru.ngcdn.ru/uploads/tinymce_file/file/75912/7daba5266a14b212.png"/>
          <p:cNvPicPr/>
          <p:nvPr/>
        </p:nvPicPr>
        <p:blipFill>
          <a:blip r:embed="rId4"/>
          <a:srcRect l="12122" t="9090" r="15151" b="6059"/>
          <a:stretch>
            <a:fillRect/>
          </a:stretch>
        </p:blipFill>
        <p:spPr>
          <a:xfrm>
            <a:off x="7072312" y="0"/>
            <a:ext cx="2020888" cy="2357438"/>
          </a:xfrm>
          <a:prstGeom prst="rect">
            <a:avLst/>
          </a:prstGeom>
          <a:noFill/>
          <a:ln>
            <a:noFill/>
            <a:miter lim="800000"/>
          </a:ln>
        </p:spPr>
      </p:pic>
      <p:pic>
        <p:nvPicPr>
          <p:cNvPr id="4103" name="Picture 8" descr="https://uploads-foxford-ru.ngcdn.ru/uploads/tinymce_file/file/75914/57969a04d3e4a8b1.png"/>
          <p:cNvPicPr/>
          <p:nvPr/>
        </p:nvPicPr>
        <p:blipFill>
          <a:blip r:embed="rId5"/>
          <a:srcRect t="36001" b="28000"/>
          <a:stretch>
            <a:fillRect/>
          </a:stretch>
        </p:blipFill>
        <p:spPr>
          <a:xfrm>
            <a:off x="441325" y="785812"/>
            <a:ext cx="4167188" cy="1500188"/>
          </a:xfrm>
          <a:prstGeom prst="rect">
            <a:avLst/>
          </a:prstGeom>
          <a:noFill/>
          <a:ln>
            <a:noFill/>
            <a:miter lim="800000"/>
          </a:ln>
        </p:spPr>
      </p:pic>
    </p:spTree>
  </p:cSld>
  <p:clrMapOvr>
    <a:masterClrMapping/>
  </p:clrMapOvr>
  <p:transition/>
  <p:timing/>
</p:sld>
</file>

<file path=ppt/slides/slide4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5122" name="AutoShape 2" descr="Picture background"/>
          <p:cNvSpPr/>
          <p:nvPr/>
        </p:nvSpPr>
        <p:spPr>
          <a:xfrm>
            <a:off x="155575" y="-144462"/>
            <a:ext cx="304800" cy="3048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>
            <a:no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>
                <a:solidFill>
                  <a:schemeClr val="tx1"/>
                </a:solidFill>
                <a:latin typeface="Calibri" pitchFamily="34" charset="0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>
                <a:solidFill>
                  <a:schemeClr val="tx1"/>
                </a:solidFill>
                <a:latin typeface="Calibri" pitchFamily="34" charset="0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>
                <a:solidFill>
                  <a:schemeClr val="tx1"/>
                </a:solidFill>
                <a:latin typeface="Calibri" pitchFamily="34" charset="0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>
                <a:solidFill>
                  <a:schemeClr val="tx1"/>
                </a:solidFill>
                <a:latin typeface="Calibri" pitchFamily="34" charset="0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>
                <a:solidFill>
                  <a:schemeClr val="tx1"/>
                </a:solidFill>
                <a:latin typeface="Calibri" pitchFamily="34" charset="0"/>
              </a:defRPr>
            </a:lvl5pPr>
          </a:lstStyle>
          <a:p>
            <a:pPr marL="0" indent="0"/>
          </a:p>
        </p:txBody>
      </p:sp>
      <p:pic>
        <p:nvPicPr>
          <p:cNvPr id="5123" name="Picture 3" descr="C:\Users\User\Downloads\tree-roots-pine-spruce-and-oak-vector-35287202.jpg"/>
          <p:cNvPicPr/>
          <p:nvPr/>
        </p:nvPicPr>
        <p:blipFill>
          <a:blip r:embed="rId3"/>
          <a:srcRect l="76980" t="5000" b="6500"/>
          <a:stretch>
            <a:fillRect/>
          </a:stretch>
        </p:blipFill>
        <p:spPr>
          <a:xfrm>
            <a:off x="2714625" y="642938"/>
            <a:ext cx="1808162" cy="4168775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5124" name="Прямоугольник 6"/>
          <p:cNvSpPr/>
          <p:nvPr/>
        </p:nvSpPr>
        <p:spPr>
          <a:xfrm>
            <a:off x="142875" y="428625"/>
            <a:ext cx="4500562" cy="1938338"/>
          </a:xfrm>
          <a:prstGeom prst="rect">
            <a:avLst/>
          </a:prstGeom>
          <a:noFill/>
          <a:ln>
            <a:noFill/>
            <a:miter lim="800000"/>
          </a:ln>
        </p:spPr>
        <p:txBody>
          <a:bodyPr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>
                <a:solidFill>
                  <a:schemeClr val="tx1"/>
                </a:solidFill>
                <a:latin typeface="Calibri" pitchFamily="34" charset="0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>
                <a:solidFill>
                  <a:schemeClr val="tx1"/>
                </a:solidFill>
                <a:latin typeface="Calibri" pitchFamily="34" charset="0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>
                <a:solidFill>
                  <a:schemeClr val="tx1"/>
                </a:solidFill>
                <a:latin typeface="Calibri" pitchFamily="34" charset="0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>
                <a:solidFill>
                  <a:schemeClr val="tx1"/>
                </a:solidFill>
                <a:latin typeface="Calibri" pitchFamily="34" charset="0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>
                <a:solidFill>
                  <a:schemeClr val="tx1"/>
                </a:solidFill>
                <a:latin typeface="Calibri" pitchFamily="34" charset="0"/>
              </a:defRPr>
            </a:lvl5pPr>
          </a:lstStyle>
          <a:p>
            <a:pPr marL="0" lvl="0" indent="0"/>
            <a:r>
              <a:rPr sz="2000" b="1"/>
              <a:t>Корневая система</a:t>
            </a:r>
            <a:r>
              <a:rPr sz="2000"/>
              <a:t> стержневая </a:t>
            </a:r>
            <a:endParaRPr sz="2000"/>
          </a:p>
          <a:p>
            <a:pPr marL="0" lvl="0" indent="0"/>
            <a:r>
              <a:rPr sz="2000"/>
              <a:t>с боковыми корнями, </a:t>
            </a:r>
            <a:endParaRPr sz="2000"/>
          </a:p>
          <a:p>
            <a:pPr marL="0" lvl="0" indent="0"/>
            <a:r>
              <a:rPr sz="2000"/>
              <a:t>которые обеспечивают </a:t>
            </a:r>
            <a:endParaRPr sz="2000"/>
          </a:p>
          <a:p>
            <a:pPr marL="0" lvl="0" indent="0"/>
            <a:r>
              <a:rPr sz="2000"/>
              <a:t>прочное закрепление </a:t>
            </a:r>
            <a:endParaRPr sz="2000"/>
          </a:p>
          <a:p>
            <a:pPr marL="0" lvl="0" indent="0"/>
            <a:r>
              <a:rPr sz="2000"/>
              <a:t>в почве и поглощение </a:t>
            </a:r>
            <a:endParaRPr sz="2000"/>
          </a:p>
          <a:p>
            <a:pPr marL="0" lvl="0" indent="0"/>
            <a:r>
              <a:rPr sz="2000"/>
              <a:t>воды и минералов.</a:t>
            </a:r>
            <a:endParaRPr sz="2000"/>
          </a:p>
        </p:txBody>
      </p:sp>
      <p:sp>
        <p:nvSpPr>
          <p:cNvPr id="5125" name="Прямоугольник 9"/>
          <p:cNvSpPr/>
          <p:nvPr/>
        </p:nvSpPr>
        <p:spPr>
          <a:xfrm>
            <a:off x="4857750" y="285750"/>
            <a:ext cx="4143375" cy="1938338"/>
          </a:xfrm>
          <a:prstGeom prst="rect">
            <a:avLst/>
          </a:prstGeom>
          <a:noFill/>
          <a:ln>
            <a:noFill/>
            <a:miter lim="800000"/>
          </a:ln>
        </p:spPr>
        <p:txBody>
          <a:bodyPr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>
                <a:solidFill>
                  <a:schemeClr val="tx1"/>
                </a:solidFill>
                <a:latin typeface="Calibri" pitchFamily="34" charset="0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>
                <a:solidFill>
                  <a:schemeClr val="tx1"/>
                </a:solidFill>
                <a:latin typeface="Calibri" pitchFamily="34" charset="0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>
                <a:solidFill>
                  <a:schemeClr val="tx1"/>
                </a:solidFill>
                <a:latin typeface="Calibri" pitchFamily="34" charset="0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>
                <a:solidFill>
                  <a:schemeClr val="tx1"/>
                </a:solidFill>
                <a:latin typeface="Calibri" pitchFamily="34" charset="0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>
                <a:solidFill>
                  <a:schemeClr val="tx1"/>
                </a:solidFill>
                <a:latin typeface="Calibri" pitchFamily="34" charset="0"/>
              </a:defRPr>
            </a:lvl5pPr>
          </a:lstStyle>
          <a:p>
            <a:pPr marL="0" lvl="0" indent="0"/>
            <a:r>
              <a:rPr sz="2000"/>
              <a:t>Особенностью корневой системы хвойных является образование </a:t>
            </a:r>
            <a:r>
              <a:rPr sz="2000" b="1"/>
              <a:t>микоризы,</a:t>
            </a:r>
            <a:r>
              <a:rPr sz="2000"/>
              <a:t> симбиотической связи с грибами, которая образует плотную сеть и увеличивает площадь поглощения питательных веществ. </a:t>
            </a:r>
            <a:endParaRPr sz="2000"/>
          </a:p>
        </p:txBody>
      </p:sp>
      <p:pic>
        <p:nvPicPr>
          <p:cNvPr id="5126" name="Picture 7" descr="Picture background"/>
          <p:cNvPicPr/>
          <p:nvPr/>
        </p:nvPicPr>
        <p:blipFill>
          <a:blip r:embed="rId4"/>
          <a:stretch>
            <a:fillRect/>
          </a:stretch>
        </p:blipFill>
        <p:spPr>
          <a:xfrm>
            <a:off x="5000625" y="2214562"/>
            <a:ext cx="3733800" cy="2335212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5127" name="Скругленный прямоугольник 11"/>
          <p:cNvSpPr/>
          <p:nvPr/>
        </p:nvSpPr>
        <p:spPr>
          <a:xfrm>
            <a:off x="142844" y="71420"/>
            <a:ext cx="4429156" cy="4786346"/>
          </a:xfrm>
          <a:prstGeom prst="roundRect">
            <a:avLst/>
          </a:prstGeom>
          <a:noFill/>
          <a:ln>
            <a:solidFill>
              <a:schemeClr val="bg2">
                <a:lumMod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 anchorCtr="0">
            <a:no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>
                <a:solidFill>
                  <a:schemeClr val="tx1"/>
                </a:solidFill>
                <a:latin typeface="Calibri" pitchFamily="34" charset="0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>
                <a:solidFill>
                  <a:schemeClr val="tx1"/>
                </a:solidFill>
                <a:latin typeface="Calibri" pitchFamily="34" charset="0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>
                <a:solidFill>
                  <a:schemeClr val="tx1"/>
                </a:solidFill>
                <a:latin typeface="Calibri" pitchFamily="34" charset="0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>
                <a:solidFill>
                  <a:schemeClr val="tx1"/>
                </a:solidFill>
                <a:latin typeface="Calibri" pitchFamily="34" charset="0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>
                <a:solidFill>
                  <a:schemeClr val="tx1"/>
                </a:solidFill>
                <a:latin typeface="Calibri" pitchFamily="34" charset="0"/>
              </a:defRPr>
            </a:lvl5pPr>
          </a:lstStyle>
          <a:p>
            <a:pPr marL="0" marR="0" lvl="0" indent="0" algn="ctr"/>
            <a:endParaRPr>
              <a:solidFill>
                <a:srgbClr val="FFFFFF"/>
              </a:solidFill>
            </a:endParaRPr>
          </a:p>
        </p:txBody>
      </p:sp>
      <p:sp>
        <p:nvSpPr>
          <p:cNvPr id="5128" name="Скругленный прямоугольник 12"/>
          <p:cNvSpPr/>
          <p:nvPr/>
        </p:nvSpPr>
        <p:spPr>
          <a:xfrm>
            <a:off x="4714844" y="142858"/>
            <a:ext cx="4286312" cy="4786346"/>
          </a:xfrm>
          <a:prstGeom prst="roundRect">
            <a:avLst/>
          </a:prstGeom>
          <a:noFill/>
          <a:ln>
            <a:solidFill>
              <a:schemeClr val="bg2">
                <a:lumMod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 anchorCtr="0">
            <a:no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>
                <a:solidFill>
                  <a:schemeClr val="tx1"/>
                </a:solidFill>
                <a:latin typeface="Calibri" pitchFamily="34" charset="0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>
                <a:solidFill>
                  <a:schemeClr val="tx1"/>
                </a:solidFill>
                <a:latin typeface="Calibri" pitchFamily="34" charset="0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>
                <a:solidFill>
                  <a:schemeClr val="tx1"/>
                </a:solidFill>
                <a:latin typeface="Calibri" pitchFamily="34" charset="0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>
                <a:solidFill>
                  <a:schemeClr val="tx1"/>
                </a:solidFill>
                <a:latin typeface="Calibri" pitchFamily="34" charset="0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>
                <a:solidFill>
                  <a:schemeClr val="tx1"/>
                </a:solidFill>
                <a:latin typeface="Calibri" pitchFamily="34" charset="0"/>
              </a:defRPr>
            </a:lvl5pPr>
          </a:lstStyle>
          <a:p>
            <a:pPr marL="0" marR="0" lvl="0" indent="0" algn="ctr"/>
            <a:endParaRPr>
              <a:solidFill>
                <a:srgbClr val="FFFFFF"/>
              </a:solidFill>
            </a:endParaRPr>
          </a:p>
        </p:txBody>
      </p:sp>
    </p:spTree>
  </p:cSld>
  <p:clrMapOvr>
    <a:masterClrMapping/>
  </p:clrMapOvr>
  <p:transition/>
  <p:timing/>
</p:sld>
</file>

<file path=ppt/slides/slide5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spTree>
      <p:nvGrpSpPr>
        <p:cNvPr id="1" name=""/>
        <p:cNvGrpSpPr/>
        <p:nvPr/>
      </p:nvGrpSpPr>
      <p:grpSpPr/>
      <p:pic>
        <p:nvPicPr>
          <p:cNvPr id="6146" name="Picture 2" descr="https://uploads-foxford-ru.ngcdn.ru/uploads/tinymce_file/file/75917/1ad7e1bf0d5dd16c.png"/>
          <p:cNvPicPr/>
          <p:nvPr/>
        </p:nvPicPr>
        <p:blipFill>
          <a:blip r:embed="rId2"/>
          <a:srcRect l="8768" t="5858" r="6065" b="4320"/>
          <a:stretch>
            <a:fillRect/>
          </a:stretch>
        </p:blipFill>
        <p:spPr>
          <a:xfrm>
            <a:off x="4071938" y="1712912"/>
            <a:ext cx="5072062" cy="3430588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6147" name="Прямоугольник 3"/>
          <p:cNvSpPr/>
          <p:nvPr/>
        </p:nvSpPr>
        <p:spPr>
          <a:xfrm>
            <a:off x="142844" y="142858"/>
            <a:ext cx="8858312" cy="1569660"/>
          </a:xfrm>
          <a:prstGeom prst="rect">
            <a:avLst/>
          </a:prstGeom>
          <a:ln>
            <a:solidFill>
              <a:schemeClr val="bg2">
                <a:lumMod val="10000"/>
              </a:schemeClr>
            </a:solidFill>
          </a:ln>
        </p:spPr>
        <p:txBody>
          <a:bodyPr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>
                <a:solidFill>
                  <a:schemeClr val="tx1"/>
                </a:solidFill>
                <a:latin typeface="Calibri" pitchFamily="34" charset="0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>
                <a:solidFill>
                  <a:schemeClr val="tx1"/>
                </a:solidFill>
                <a:latin typeface="Calibri" pitchFamily="34" charset="0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>
                <a:solidFill>
                  <a:schemeClr val="tx1"/>
                </a:solidFill>
                <a:latin typeface="Calibri" pitchFamily="34" charset="0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>
                <a:solidFill>
                  <a:schemeClr val="tx1"/>
                </a:solidFill>
                <a:latin typeface="Calibri" pitchFamily="34" charset="0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>
                <a:solidFill>
                  <a:schemeClr val="tx1"/>
                </a:solidFill>
                <a:latin typeface="Calibri" pitchFamily="34" charset="0"/>
              </a:defRPr>
            </a:lvl5pPr>
          </a:lstStyle>
          <a:p>
            <a:pPr marL="0" marR="0" lvl="0" indent="0"/>
            <a:r>
              <a:rPr sz="2400"/>
              <a:t>У хвойных растений большую часть объёма стебля составляет </a:t>
            </a:r>
            <a:r>
              <a:rPr sz="2400" b="1"/>
              <a:t>древесина</a:t>
            </a:r>
            <a:r>
              <a:rPr sz="2400"/>
              <a:t>, кора и сердцевина развиты относительно слабо. В древесине у хвойных отсутствуют сосуды, есть только трахеиды (мёртвые веретенообразные клетки с толстыми оболочками).</a:t>
            </a:r>
            <a:endParaRPr sz="2400"/>
          </a:p>
        </p:txBody>
      </p:sp>
      <p:sp>
        <p:nvSpPr>
          <p:cNvPr id="6148" name="Прямоугольник 4"/>
          <p:cNvSpPr/>
          <p:nvPr/>
        </p:nvSpPr>
        <p:spPr>
          <a:xfrm>
            <a:off x="142844" y="2000246"/>
            <a:ext cx="3786214" cy="3046988"/>
          </a:xfrm>
          <a:prstGeom prst="rect">
            <a:avLst/>
          </a:prstGeom>
          <a:ln>
            <a:solidFill>
              <a:schemeClr val="bg2">
                <a:lumMod val="10000"/>
              </a:schemeClr>
            </a:solidFill>
          </a:ln>
        </p:spPr>
        <p:txBody>
          <a:bodyPr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>
                <a:solidFill>
                  <a:schemeClr val="tx1"/>
                </a:solidFill>
                <a:latin typeface="Calibri" pitchFamily="34" charset="0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>
                <a:solidFill>
                  <a:schemeClr val="tx1"/>
                </a:solidFill>
                <a:latin typeface="Calibri" pitchFamily="34" charset="0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>
                <a:solidFill>
                  <a:schemeClr val="tx1"/>
                </a:solidFill>
                <a:latin typeface="Calibri" pitchFamily="34" charset="0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>
                <a:solidFill>
                  <a:schemeClr val="tx1"/>
                </a:solidFill>
                <a:latin typeface="Calibri" pitchFamily="34" charset="0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>
                <a:solidFill>
                  <a:schemeClr val="tx1"/>
                </a:solidFill>
                <a:latin typeface="Calibri" pitchFamily="34" charset="0"/>
              </a:defRPr>
            </a:lvl5pPr>
          </a:lstStyle>
          <a:p>
            <a:pPr marL="0" marR="0" lvl="0" indent="0"/>
            <a:r>
              <a:rPr sz="2400"/>
              <a:t>У многих представителей в коре и древесине есть </a:t>
            </a:r>
            <a:r>
              <a:rPr sz="2400" b="1"/>
              <a:t>смоляные каналы </a:t>
            </a:r>
            <a:r>
              <a:rPr sz="2400"/>
              <a:t>со смолой и эфирными маслами, которые испаряются и создают характерный аромат хвойного леса.</a:t>
            </a:r>
            <a:endParaRPr sz="2400"/>
          </a:p>
        </p:txBody>
      </p:sp>
    </p:spTree>
  </p:cSld>
  <p:clrMapOvr>
    <a:masterClrMapping/>
  </p:clrMapOvr>
  <p:transition/>
  <p:timing/>
</p:sld>
</file>

<file path=ppt/slides/slide6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7170" name="Прямоугольник 4"/>
          <p:cNvSpPr/>
          <p:nvPr/>
        </p:nvSpPr>
        <p:spPr>
          <a:xfrm>
            <a:off x="142844" y="142858"/>
            <a:ext cx="5572164" cy="1569660"/>
          </a:xfrm>
          <a:prstGeom prst="rect">
            <a:avLst/>
          </a:prstGeom>
          <a:ln>
            <a:solidFill>
              <a:schemeClr val="bg2">
                <a:lumMod val="25000"/>
              </a:schemeClr>
            </a:solidFill>
          </a:ln>
        </p:spPr>
        <p:txBody>
          <a:bodyPr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>
                <a:solidFill>
                  <a:schemeClr val="tx1"/>
                </a:solidFill>
                <a:latin typeface="Calibri" pitchFamily="34" charset="0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>
                <a:solidFill>
                  <a:schemeClr val="tx1"/>
                </a:solidFill>
                <a:latin typeface="Calibri" pitchFamily="34" charset="0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>
                <a:solidFill>
                  <a:schemeClr val="tx1"/>
                </a:solidFill>
                <a:latin typeface="Calibri" pitchFamily="34" charset="0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>
                <a:solidFill>
                  <a:schemeClr val="tx1"/>
                </a:solidFill>
                <a:latin typeface="Calibri" pitchFamily="34" charset="0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>
                <a:solidFill>
                  <a:schemeClr val="tx1"/>
                </a:solidFill>
                <a:latin typeface="Calibri" pitchFamily="34" charset="0"/>
              </a:defRPr>
            </a:lvl5pPr>
          </a:lstStyle>
          <a:p>
            <a:pPr marL="0" marR="0" lvl="0" indent="0"/>
            <a:r>
              <a:rPr sz="2400" b="1"/>
              <a:t>Хвоя</a:t>
            </a:r>
            <a:r>
              <a:rPr sz="2400"/>
              <a:t> — это видоизменённые листья игловидной или чешуйчатой формы, которая представляет собой длинные тонкие иголки.</a:t>
            </a:r>
            <a:endParaRPr sz="2400"/>
          </a:p>
        </p:txBody>
      </p:sp>
      <p:sp>
        <p:nvSpPr>
          <p:cNvPr id="7171" name="Прямоугольник 5"/>
          <p:cNvSpPr/>
          <p:nvPr/>
        </p:nvSpPr>
        <p:spPr>
          <a:xfrm>
            <a:off x="0" y="1714500"/>
            <a:ext cx="5857875" cy="1570038"/>
          </a:xfrm>
          <a:prstGeom prst="rect">
            <a:avLst/>
          </a:prstGeom>
          <a:noFill/>
          <a:ln>
            <a:noFill/>
            <a:miter lim="800000"/>
          </a:ln>
        </p:spPr>
        <p:txBody>
          <a:bodyPr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>
                <a:solidFill>
                  <a:schemeClr val="tx1"/>
                </a:solidFill>
                <a:latin typeface="Calibri" pitchFamily="34" charset="0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>
                <a:solidFill>
                  <a:schemeClr val="tx1"/>
                </a:solidFill>
                <a:latin typeface="Calibri" pitchFamily="34" charset="0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>
                <a:solidFill>
                  <a:schemeClr val="tx1"/>
                </a:solidFill>
                <a:latin typeface="Calibri" pitchFamily="34" charset="0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>
                <a:solidFill>
                  <a:schemeClr val="tx1"/>
                </a:solidFill>
                <a:latin typeface="Calibri" pitchFamily="34" charset="0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>
                <a:solidFill>
                  <a:schemeClr val="tx1"/>
                </a:solidFill>
                <a:latin typeface="Calibri" pitchFamily="34" charset="0"/>
              </a:defRPr>
            </a:lvl5pPr>
          </a:lstStyle>
          <a:p>
            <a:pPr marL="0" lvl="0" indent="0"/>
            <a:r>
              <a:rPr sz="2400" b="1"/>
              <a:t>Цвет</a:t>
            </a:r>
            <a:r>
              <a:rPr sz="2400"/>
              <a:t> хвои часто тёмно-зелёный, но у ели голубой иголки покрыты </a:t>
            </a:r>
            <a:endParaRPr sz="2400"/>
          </a:p>
          <a:p>
            <a:pPr marL="0" lvl="0" indent="0"/>
            <a:r>
              <a:rPr sz="2400"/>
              <a:t>мощным восковым налётом, защищающим их от ультрафиолета.</a:t>
            </a:r>
            <a:endParaRPr sz="2400"/>
          </a:p>
        </p:txBody>
      </p:sp>
      <p:sp>
        <p:nvSpPr>
          <p:cNvPr id="7172" name="Прямоугольник 6"/>
          <p:cNvSpPr/>
          <p:nvPr/>
        </p:nvSpPr>
        <p:spPr>
          <a:xfrm>
            <a:off x="0" y="3357562"/>
            <a:ext cx="5857875" cy="12001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>
                <a:solidFill>
                  <a:schemeClr val="tx1"/>
                </a:solidFill>
                <a:latin typeface="Calibri" pitchFamily="34" charset="0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>
                <a:solidFill>
                  <a:schemeClr val="tx1"/>
                </a:solidFill>
                <a:latin typeface="Calibri" pitchFamily="34" charset="0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>
                <a:solidFill>
                  <a:schemeClr val="tx1"/>
                </a:solidFill>
                <a:latin typeface="Calibri" pitchFamily="34" charset="0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>
                <a:solidFill>
                  <a:schemeClr val="tx1"/>
                </a:solidFill>
                <a:latin typeface="Calibri" pitchFamily="34" charset="0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>
                <a:solidFill>
                  <a:schemeClr val="tx1"/>
                </a:solidFill>
                <a:latin typeface="Calibri" pitchFamily="34" charset="0"/>
              </a:defRPr>
            </a:lvl5pPr>
          </a:lstStyle>
          <a:p>
            <a:pPr marL="0" lvl="0" indent="0"/>
            <a:r>
              <a:rPr sz="2400" b="1"/>
              <a:t>Туя и кипарисовик</a:t>
            </a:r>
            <a:r>
              <a:rPr sz="2400"/>
              <a:t> — вместо хвои имеют чешуевидные листья, крошечные листовые пластинки плотно прилегают друг к другу.</a:t>
            </a:r>
            <a:endParaRPr sz="2400"/>
          </a:p>
        </p:txBody>
      </p:sp>
      <p:sp>
        <p:nvSpPr>
          <p:cNvPr id="7173" name="AutoShape 4" descr="Picture background"/>
          <p:cNvSpPr/>
          <p:nvPr/>
        </p:nvSpPr>
        <p:spPr>
          <a:xfrm>
            <a:off x="155575" y="-144462"/>
            <a:ext cx="304800" cy="3048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>
            <a:no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>
                <a:solidFill>
                  <a:schemeClr val="tx1"/>
                </a:solidFill>
                <a:latin typeface="Calibri" pitchFamily="34" charset="0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>
                <a:solidFill>
                  <a:schemeClr val="tx1"/>
                </a:solidFill>
                <a:latin typeface="Calibri" pitchFamily="34" charset="0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>
                <a:solidFill>
                  <a:schemeClr val="tx1"/>
                </a:solidFill>
                <a:latin typeface="Calibri" pitchFamily="34" charset="0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>
                <a:solidFill>
                  <a:schemeClr val="tx1"/>
                </a:solidFill>
                <a:latin typeface="Calibri" pitchFamily="34" charset="0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>
                <a:solidFill>
                  <a:schemeClr val="tx1"/>
                </a:solidFill>
                <a:latin typeface="Calibri" pitchFamily="34" charset="0"/>
              </a:defRPr>
            </a:lvl5pPr>
          </a:lstStyle>
          <a:p>
            <a:pPr marL="0" indent="0"/>
          </a:p>
        </p:txBody>
      </p:sp>
      <p:pic>
        <p:nvPicPr>
          <p:cNvPr id="7174" name="Picture 8" descr="Picture background"/>
          <p:cNvPicPr/>
          <p:nvPr/>
        </p:nvPicPr>
        <p:blipFill>
          <a:blip r:embed="rId2"/>
          <a:srcRect r="13724"/>
          <a:stretch>
            <a:fillRect/>
          </a:stretch>
        </p:blipFill>
        <p:spPr>
          <a:xfrm>
            <a:off x="5857875" y="0"/>
            <a:ext cx="3286125" cy="2552700"/>
          </a:xfrm>
          <a:prstGeom prst="rect">
            <a:avLst/>
          </a:prstGeom>
          <a:noFill/>
          <a:ln>
            <a:noFill/>
            <a:miter lim="800000"/>
          </a:ln>
        </p:spPr>
      </p:pic>
      <p:pic>
        <p:nvPicPr>
          <p:cNvPr id="7175" name="Picture 10" descr="Picture background"/>
          <p:cNvPicPr/>
          <p:nvPr/>
        </p:nvPicPr>
        <p:blipFill>
          <a:blip r:embed="rId3"/>
          <a:stretch>
            <a:fillRect/>
          </a:stretch>
        </p:blipFill>
        <p:spPr>
          <a:xfrm>
            <a:off x="5857875" y="2679700"/>
            <a:ext cx="3286125" cy="2463800"/>
          </a:xfrm>
          <a:prstGeom prst="rect">
            <a:avLst/>
          </a:prstGeom>
          <a:noFill/>
          <a:ln>
            <a:noFill/>
            <a:miter lim="800000"/>
          </a:ln>
        </p:spPr>
      </p:pic>
    </p:spTree>
  </p:cSld>
  <p:clrMapOvr>
    <a:masterClrMapping/>
  </p:clrMapOvr>
  <p:transition/>
  <p:timing/>
</p:sld>
</file>

<file path=ppt/slides/slide7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spTree>
      <p:nvGrpSpPr>
        <p:cNvPr id="1" name=""/>
        <p:cNvGrpSpPr/>
        <p:nvPr/>
      </p:nvGrpSpPr>
      <p:grpSpPr/>
      <p:pic>
        <p:nvPicPr>
          <p:cNvPr id="8194" name="Picture 5" descr="https://8b08ab88-ee1b-4b04-9ae9-321e0da71ae2.selcdn.net/de3b67b2-7347-495e-8d76-924a981f03b9/%D1%85%D0%B2%D0%BE%D0%B9%D0%BD%D1%8B%D0%B5.png"/>
          <p:cNvPicPr/>
          <p:nvPr/>
        </p:nvPicPr>
        <p:blipFill>
          <a:blip r:embed="rId2"/>
          <a:stretch>
            <a:fillRect/>
          </a:stretch>
        </p:blipFill>
        <p:spPr>
          <a:xfrm>
            <a:off x="3571875" y="1654175"/>
            <a:ext cx="5321300" cy="3489325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8195" name="Прямоугольник 4"/>
          <p:cNvSpPr/>
          <p:nvPr/>
        </p:nvSpPr>
        <p:spPr>
          <a:xfrm>
            <a:off x="0" y="0"/>
            <a:ext cx="9144000" cy="830262"/>
          </a:xfrm>
          <a:prstGeom prst="rect">
            <a:avLst/>
          </a:prstGeom>
          <a:noFill/>
          <a:ln>
            <a:noFill/>
            <a:miter lim="800000"/>
          </a:ln>
        </p:spPr>
        <p:txBody>
          <a:bodyPr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>
                <a:solidFill>
                  <a:schemeClr val="tx1"/>
                </a:solidFill>
                <a:latin typeface="Calibri" pitchFamily="34" charset="0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>
                <a:solidFill>
                  <a:schemeClr val="tx1"/>
                </a:solidFill>
                <a:latin typeface="Calibri" pitchFamily="34" charset="0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>
                <a:solidFill>
                  <a:schemeClr val="tx1"/>
                </a:solidFill>
                <a:latin typeface="Calibri" pitchFamily="34" charset="0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>
                <a:solidFill>
                  <a:schemeClr val="tx1"/>
                </a:solidFill>
                <a:latin typeface="Calibri" pitchFamily="34" charset="0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>
                <a:solidFill>
                  <a:schemeClr val="tx1"/>
                </a:solidFill>
                <a:latin typeface="Calibri" pitchFamily="34" charset="0"/>
              </a:defRPr>
            </a:lvl5pPr>
          </a:lstStyle>
          <a:p>
            <a:pPr marL="0" lvl="0" indent="0"/>
            <a:r>
              <a:rPr sz="2400"/>
              <a:t>Количество иголок у хвойных деревьев может различаться в зависимости от вида. </a:t>
            </a:r>
            <a:endParaRPr sz="2400"/>
          </a:p>
        </p:txBody>
      </p:sp>
      <p:sp>
        <p:nvSpPr>
          <p:cNvPr id="8196" name="Прямоугольник 5"/>
          <p:cNvSpPr/>
          <p:nvPr/>
        </p:nvSpPr>
        <p:spPr>
          <a:xfrm>
            <a:off x="142844" y="857238"/>
            <a:ext cx="3929090" cy="830997"/>
          </a:xfrm>
          <a:prstGeom prst="rect">
            <a:avLst/>
          </a:prstGeom>
          <a:ln>
            <a:solidFill>
              <a:schemeClr val="bg2">
                <a:lumMod val="25000"/>
              </a:schemeClr>
            </a:solidFill>
          </a:ln>
        </p:spPr>
        <p:txBody>
          <a:bodyPr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>
                <a:solidFill>
                  <a:schemeClr val="tx1"/>
                </a:solidFill>
                <a:latin typeface="Calibri" pitchFamily="34" charset="0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>
                <a:solidFill>
                  <a:schemeClr val="tx1"/>
                </a:solidFill>
                <a:latin typeface="Calibri" pitchFamily="34" charset="0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>
                <a:solidFill>
                  <a:schemeClr val="tx1"/>
                </a:solidFill>
                <a:latin typeface="Calibri" pitchFamily="34" charset="0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>
                <a:solidFill>
                  <a:schemeClr val="tx1"/>
                </a:solidFill>
                <a:latin typeface="Calibri" pitchFamily="34" charset="0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>
                <a:solidFill>
                  <a:schemeClr val="tx1"/>
                </a:solidFill>
                <a:latin typeface="Calibri" pitchFamily="34" charset="0"/>
              </a:defRPr>
            </a:lvl5pPr>
          </a:lstStyle>
          <a:p>
            <a:pPr marL="0" marR="0" lvl="0" indent="0"/>
            <a:r>
              <a:rPr sz="2400" b="1"/>
              <a:t>У ели</a:t>
            </a:r>
            <a:r>
              <a:rPr sz="2400"/>
              <a:t> каждая хвоинка располагается поодиночке. </a:t>
            </a:r>
            <a:endParaRPr sz="2400"/>
          </a:p>
        </p:txBody>
      </p:sp>
      <p:sp>
        <p:nvSpPr>
          <p:cNvPr id="8197" name="Прямоугольник 6"/>
          <p:cNvSpPr/>
          <p:nvPr/>
        </p:nvSpPr>
        <p:spPr>
          <a:xfrm>
            <a:off x="4286248" y="857238"/>
            <a:ext cx="4286280" cy="830997"/>
          </a:xfrm>
          <a:prstGeom prst="rect">
            <a:avLst/>
          </a:prstGeom>
          <a:ln>
            <a:solidFill>
              <a:schemeClr val="bg2">
                <a:lumMod val="25000"/>
              </a:schemeClr>
            </a:solidFill>
          </a:ln>
        </p:spPr>
        <p:txBody>
          <a:bodyPr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>
                <a:solidFill>
                  <a:schemeClr val="tx1"/>
                </a:solidFill>
                <a:latin typeface="Calibri" pitchFamily="34" charset="0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>
                <a:solidFill>
                  <a:schemeClr val="tx1"/>
                </a:solidFill>
                <a:latin typeface="Calibri" pitchFamily="34" charset="0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>
                <a:solidFill>
                  <a:schemeClr val="tx1"/>
                </a:solidFill>
                <a:latin typeface="Calibri" pitchFamily="34" charset="0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>
                <a:solidFill>
                  <a:schemeClr val="tx1"/>
                </a:solidFill>
                <a:latin typeface="Calibri" pitchFamily="34" charset="0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>
                <a:solidFill>
                  <a:schemeClr val="tx1"/>
                </a:solidFill>
                <a:latin typeface="Calibri" pitchFamily="34" charset="0"/>
              </a:defRPr>
            </a:lvl5pPr>
          </a:lstStyle>
          <a:p>
            <a:pPr marL="0" marR="0" lvl="0" indent="0"/>
            <a:r>
              <a:rPr sz="2400" b="1"/>
              <a:t>У сосны</a:t>
            </a:r>
            <a:r>
              <a:rPr sz="2400"/>
              <a:t> в пучке может находиться </a:t>
            </a:r>
            <a:r>
              <a:rPr sz="2400" b="1"/>
              <a:t>от 2 до 5 хвоинок</a:t>
            </a:r>
            <a:r>
              <a:rPr sz="2400"/>
              <a:t>. </a:t>
            </a:r>
            <a:endParaRPr sz="2400"/>
          </a:p>
        </p:txBody>
      </p:sp>
      <p:sp>
        <p:nvSpPr>
          <p:cNvPr id="8198" name="Прямоугольник 7"/>
          <p:cNvSpPr/>
          <p:nvPr/>
        </p:nvSpPr>
        <p:spPr>
          <a:xfrm>
            <a:off x="142844" y="1928808"/>
            <a:ext cx="3286148" cy="1938992"/>
          </a:xfrm>
          <a:prstGeom prst="rect">
            <a:avLst/>
          </a:prstGeom>
          <a:ln>
            <a:solidFill>
              <a:schemeClr val="bg2">
                <a:lumMod val="25000"/>
              </a:schemeClr>
            </a:solidFill>
          </a:ln>
        </p:spPr>
        <p:txBody>
          <a:bodyPr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>
                <a:solidFill>
                  <a:schemeClr val="tx1"/>
                </a:solidFill>
                <a:latin typeface="Calibri" pitchFamily="34" charset="0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>
                <a:solidFill>
                  <a:schemeClr val="tx1"/>
                </a:solidFill>
                <a:latin typeface="Calibri" pitchFamily="34" charset="0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>
                <a:solidFill>
                  <a:schemeClr val="tx1"/>
                </a:solidFill>
                <a:latin typeface="Calibri" pitchFamily="34" charset="0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>
                <a:solidFill>
                  <a:schemeClr val="tx1"/>
                </a:solidFill>
                <a:latin typeface="Calibri" pitchFamily="34" charset="0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>
                <a:solidFill>
                  <a:schemeClr val="tx1"/>
                </a:solidFill>
                <a:latin typeface="Calibri" pitchFamily="34" charset="0"/>
              </a:defRPr>
            </a:lvl5pPr>
          </a:lstStyle>
          <a:p>
            <a:pPr marL="0" marR="0" lvl="0" indent="0"/>
            <a:r>
              <a:rPr sz="2400" b="1"/>
              <a:t>У лиственницы </a:t>
            </a:r>
            <a:r>
              <a:rPr sz="2400"/>
              <a:t>хвоинки растут пучками, в каждом из которых находится </a:t>
            </a:r>
            <a:r>
              <a:rPr sz="2400" b="1"/>
              <a:t>от 30 до 50 штук</a:t>
            </a:r>
            <a:r>
              <a:rPr sz="2400"/>
              <a:t>.</a:t>
            </a:r>
            <a:endParaRPr sz="2400"/>
          </a:p>
        </p:txBody>
      </p:sp>
    </p:spTree>
  </p:cSld>
  <p:clrMapOvr>
    <a:masterClrMapping/>
  </p:clrMapOvr>
  <p:transition/>
  <p:timing/>
</p:sld>
</file>

<file path=ppt/slides/slide8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spTree>
      <p:nvGrpSpPr>
        <p:cNvPr id="1" name=""/>
        <p:cNvGrpSpPr/>
        <p:nvPr/>
      </p:nvGrpSpPr>
      <p:grpSpPr/>
      <p:pic>
        <p:nvPicPr>
          <p:cNvPr id="9218" name="Picture 2" descr="Picture background"/>
          <p:cNvPicPr/>
          <p:nvPr/>
        </p:nvPicPr>
        <p:blipFill>
          <a:blip r:embed="rId2"/>
          <a:stretch>
            <a:fillRect/>
          </a:stretch>
        </p:blipFill>
        <p:spPr>
          <a:xfrm>
            <a:off x="3343275" y="1714500"/>
            <a:ext cx="5800725" cy="3429000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9219" name="Прямоугольник 1"/>
          <p:cNvSpPr/>
          <p:nvPr/>
        </p:nvSpPr>
        <p:spPr>
          <a:xfrm>
            <a:off x="214282" y="214296"/>
            <a:ext cx="8786874" cy="830997"/>
          </a:xfrm>
          <a:prstGeom prst="rect">
            <a:avLst/>
          </a:prstGeom>
          <a:ln>
            <a:solidFill>
              <a:schemeClr val="bg2">
                <a:lumMod val="25000"/>
              </a:schemeClr>
            </a:solidFill>
          </a:ln>
        </p:spPr>
        <p:txBody>
          <a:bodyPr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>
                <a:solidFill>
                  <a:schemeClr val="tx1"/>
                </a:solidFill>
                <a:latin typeface="Calibri" pitchFamily="34" charset="0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>
                <a:solidFill>
                  <a:schemeClr val="tx1"/>
                </a:solidFill>
                <a:latin typeface="Calibri" pitchFamily="34" charset="0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>
                <a:solidFill>
                  <a:schemeClr val="tx1"/>
                </a:solidFill>
                <a:latin typeface="Calibri" pitchFamily="34" charset="0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>
                <a:solidFill>
                  <a:schemeClr val="tx1"/>
                </a:solidFill>
                <a:latin typeface="Calibri" pitchFamily="34" charset="0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>
                <a:solidFill>
                  <a:schemeClr val="tx1"/>
                </a:solidFill>
                <a:latin typeface="Calibri" pitchFamily="34" charset="0"/>
              </a:defRPr>
            </a:lvl5pPr>
          </a:lstStyle>
          <a:p>
            <a:pPr marL="0" marR="0" lvl="0" indent="0"/>
            <a:r>
              <a:rPr sz="2400"/>
              <a:t>Большинство хвойных - вечнозелёные, замена игл происходит постепенно в течение всей жизни растения. </a:t>
            </a:r>
            <a:endParaRPr sz="2400"/>
          </a:p>
        </p:txBody>
      </p:sp>
      <p:sp>
        <p:nvSpPr>
          <p:cNvPr id="9220" name="Прямоугольник 2"/>
          <p:cNvSpPr/>
          <p:nvPr/>
        </p:nvSpPr>
        <p:spPr>
          <a:xfrm>
            <a:off x="214282" y="1285866"/>
            <a:ext cx="3357554" cy="1938992"/>
          </a:xfrm>
          <a:prstGeom prst="rect">
            <a:avLst/>
          </a:prstGeom>
          <a:ln>
            <a:solidFill>
              <a:schemeClr val="bg2">
                <a:lumMod val="25000"/>
              </a:schemeClr>
            </a:solidFill>
          </a:ln>
        </p:spPr>
        <p:txBody>
          <a:bodyPr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>
                <a:solidFill>
                  <a:schemeClr val="tx1"/>
                </a:solidFill>
                <a:latin typeface="Calibri" pitchFamily="34" charset="0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>
                <a:solidFill>
                  <a:schemeClr val="tx1"/>
                </a:solidFill>
                <a:latin typeface="Calibri" pitchFamily="34" charset="0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>
                <a:solidFill>
                  <a:schemeClr val="tx1"/>
                </a:solidFill>
                <a:latin typeface="Calibri" pitchFamily="34" charset="0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>
                <a:solidFill>
                  <a:schemeClr val="tx1"/>
                </a:solidFill>
                <a:latin typeface="Calibri" pitchFamily="34" charset="0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>
                <a:solidFill>
                  <a:schemeClr val="tx1"/>
                </a:solidFill>
                <a:latin typeface="Calibri" pitchFamily="34" charset="0"/>
              </a:defRPr>
            </a:lvl5pPr>
          </a:lstStyle>
          <a:p>
            <a:pPr marL="0" marR="0" lvl="0" indent="0"/>
            <a:r>
              <a:rPr sz="2400"/>
              <a:t>Но есть представители (лиственница сибирская), хвоинки которых осыпаются каждую осень. </a:t>
            </a:r>
            <a:endParaRPr sz="2400"/>
          </a:p>
        </p:txBody>
      </p:sp>
    </p:spTree>
  </p:cSld>
  <p:clrMapOvr>
    <a:masterClrMapping/>
  </p:clrMapOvr>
  <p:transition/>
  <p:timing/>
</p:sld>
</file>

<file path=ppt/slides/slide9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spTree>
      <p:nvGrpSpPr>
        <p:cNvPr id="1" name=""/>
        <p:cNvGrpSpPr/>
        <p:nvPr/>
      </p:nvGrpSpPr>
      <p:grpSpPr/>
      <p:pic>
        <p:nvPicPr>
          <p:cNvPr id="10242" name="Picture 2" descr="Picture background"/>
          <p:cNvPicPr/>
          <p:nvPr/>
        </p:nvPicPr>
        <p:blipFill>
          <a:blip r:embed="rId2"/>
          <a:stretch>
            <a:fillRect/>
          </a:stretch>
        </p:blipFill>
        <p:spPr>
          <a:xfrm>
            <a:off x="4265612" y="2000250"/>
            <a:ext cx="4878388" cy="3143250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10243" name="Прямоугольник 3"/>
          <p:cNvSpPr/>
          <p:nvPr/>
        </p:nvSpPr>
        <p:spPr>
          <a:xfrm>
            <a:off x="642910" y="142858"/>
            <a:ext cx="7523342" cy="523220"/>
          </a:xfrm>
          <a:prstGeom prst="rect">
            <a:avLst/>
          </a:prstGeom>
          <a:solidFill>
            <a:schemeClr val="bg2">
              <a:lumMod val="90000"/>
            </a:schemeClr>
          </a:solidFill>
          <a:ln w="28575">
            <a:solidFill>
              <a:schemeClr val="bg2">
                <a:lumMod val="25000"/>
              </a:schemeClr>
            </a:solidFill>
          </a:ln>
        </p:spPr>
        <p:txBody>
          <a:bodyPr wrap="none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>
                <a:solidFill>
                  <a:schemeClr val="tx1"/>
                </a:solidFill>
                <a:latin typeface="Calibri" pitchFamily="34" charset="0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>
                <a:solidFill>
                  <a:schemeClr val="tx1"/>
                </a:solidFill>
                <a:latin typeface="Calibri" pitchFamily="34" charset="0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>
                <a:solidFill>
                  <a:schemeClr val="tx1"/>
                </a:solidFill>
                <a:latin typeface="Calibri" pitchFamily="34" charset="0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>
                <a:solidFill>
                  <a:schemeClr val="tx1"/>
                </a:solidFill>
                <a:latin typeface="Calibri" pitchFamily="34" charset="0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>
                <a:solidFill>
                  <a:schemeClr val="tx1"/>
                </a:solidFill>
                <a:latin typeface="Calibri" pitchFamily="34" charset="0"/>
              </a:defRPr>
            </a:lvl5pPr>
          </a:lstStyle>
          <a:p>
            <a:pPr marL="0" marR="0" lvl="0" indent="0"/>
            <a:r>
              <a:rPr sz="2800" b="1"/>
              <a:t>Особенности размножения хвойных растений.</a:t>
            </a:r>
            <a:endParaRPr sz="2800"/>
          </a:p>
        </p:txBody>
      </p:sp>
      <p:sp>
        <p:nvSpPr>
          <p:cNvPr id="10244" name="Прямоугольник 4"/>
          <p:cNvSpPr/>
          <p:nvPr/>
        </p:nvSpPr>
        <p:spPr>
          <a:xfrm>
            <a:off x="0" y="785812"/>
            <a:ext cx="9001125" cy="830262"/>
          </a:xfrm>
          <a:prstGeom prst="rect">
            <a:avLst/>
          </a:prstGeom>
          <a:noFill/>
          <a:ln>
            <a:noFill/>
            <a:miter lim="800000"/>
          </a:ln>
        </p:spPr>
        <p:txBody>
          <a:bodyPr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>
                <a:solidFill>
                  <a:schemeClr val="tx1"/>
                </a:solidFill>
                <a:latin typeface="Calibri" pitchFamily="34" charset="0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>
                <a:solidFill>
                  <a:schemeClr val="tx1"/>
                </a:solidFill>
                <a:latin typeface="Calibri" pitchFamily="34" charset="0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>
                <a:solidFill>
                  <a:schemeClr val="tx1"/>
                </a:solidFill>
                <a:latin typeface="Calibri" pitchFamily="34" charset="0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>
                <a:solidFill>
                  <a:schemeClr val="tx1"/>
                </a:solidFill>
                <a:latin typeface="Calibri" pitchFamily="34" charset="0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>
                <a:solidFill>
                  <a:schemeClr val="tx1"/>
                </a:solidFill>
                <a:latin typeface="Calibri" pitchFamily="34" charset="0"/>
              </a:defRPr>
            </a:lvl5pPr>
          </a:lstStyle>
          <a:p>
            <a:pPr marL="0" lvl="0" indent="0"/>
            <a:r>
              <a:rPr sz="2400"/>
              <a:t>У хвойных растений образуются шишки двух типов — мужские и женские, которые представляют собой видоизменённые побеги.</a:t>
            </a:r>
            <a:endParaRPr sz="2400"/>
          </a:p>
        </p:txBody>
      </p:sp>
      <p:sp>
        <p:nvSpPr>
          <p:cNvPr id="10245" name="Прямоугольник 5"/>
          <p:cNvSpPr/>
          <p:nvPr/>
        </p:nvSpPr>
        <p:spPr>
          <a:xfrm>
            <a:off x="0" y="1714500"/>
            <a:ext cx="5214938" cy="1938338"/>
          </a:xfrm>
          <a:prstGeom prst="rect">
            <a:avLst/>
          </a:prstGeom>
          <a:noFill/>
          <a:ln>
            <a:noFill/>
            <a:miter lim="800000"/>
          </a:ln>
        </p:spPr>
        <p:txBody>
          <a:bodyPr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>
                <a:solidFill>
                  <a:schemeClr val="tx1"/>
                </a:solidFill>
                <a:latin typeface="Calibri" pitchFamily="34" charset="0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>
                <a:solidFill>
                  <a:schemeClr val="tx1"/>
                </a:solidFill>
                <a:latin typeface="Calibri" pitchFamily="34" charset="0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>
                <a:solidFill>
                  <a:schemeClr val="tx1"/>
                </a:solidFill>
                <a:latin typeface="Calibri" pitchFamily="34" charset="0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>
                <a:solidFill>
                  <a:schemeClr val="tx1"/>
                </a:solidFill>
                <a:latin typeface="Calibri" pitchFamily="34" charset="0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>
                <a:solidFill>
                  <a:schemeClr val="tx1"/>
                </a:solidFill>
                <a:latin typeface="Calibri" pitchFamily="34" charset="0"/>
              </a:defRPr>
            </a:lvl5pPr>
          </a:lstStyle>
          <a:p>
            <a:pPr marL="0" lvl="0" indent="0"/>
            <a:r>
              <a:rPr sz="2400"/>
              <a:t>Мужские шишки (зеленовато-желтые) обычно располагаются у основания молодых побегов, женские шишки (коричневые) на верхних ветвях ближе к верхушке. </a:t>
            </a:r>
            <a:endParaRPr sz="2400"/>
          </a:p>
        </p:txBody>
      </p:sp>
    </p:spTree>
  </p:cSld>
  <p:clrMapOvr>
    <a:masterClrMapping/>
  </p:clrMapOvr>
  <p:transition/>
  <p:timing/>
</p:sld>
</file>

<file path=ppt/slides/slide10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11266" name="Заголовок 1"/>
          <p:cNvSpPr/>
          <p:nvPr>
            <p:ph type="title" idx="4294967295"/>
          </p:nvPr>
        </p:nvSpPr>
        <p:spPr>
          <a:xfrm>
            <a:off x="457200" y="206375"/>
            <a:ext cx="8229600" cy="857250"/>
          </a:xfrm>
          <a:prstGeom prst="rect">
            <a:avLst/>
          </a:prstGeom>
          <a:noFill/>
          <a:ln>
            <a:miter lim="800000"/>
          </a:ln>
        </p:spPr>
        <p:txBody>
          <a:bodyPr vert="horz" wrap="square" lIns="91440" tIns="45720" rIns="91440" bIns="45720" anchor="ctr" anchorCtr="0">
            <a:noAutofit/>
          </a:bodyPr>
          <a:lstStyle>
            <a:lvl1pPr mar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4400" b="0" i="0" u="none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/>
        </p:txBody>
      </p:sp>
      <p:pic>
        <p:nvPicPr>
          <p:cNvPr id="11267" name="Объект 3"/>
          <p:cNvPicPr/>
          <p:nvPr>
            <p:ph idx="4294967295"/>
          </p:nvPr>
        </p:nvPicPr>
        <p:blipFill>
          <a:blip r:embed="rId2"/>
          <a:srcRect l="6368" t="5824" r="0" b="6796"/>
          <a:stretch>
            <a:fillRect/>
          </a:stretch>
        </p:blipFill>
        <p:spPr bwMode="auto">
          <a:xfrm>
            <a:off x="758825" y="457200"/>
            <a:ext cx="7927975" cy="4229100"/>
          </a:xfrm>
          <a:prstGeom prst="rect">
            <a:avLst/>
          </a:prstGeom>
          <a:noFill/>
          <a:ln>
            <a:miter lim="800000"/>
          </a:ln>
        </p:spPr>
      </p:pic>
    </p:spTree>
  </p:cSld>
  <p:clrMapOvr>
    <a:masterClrMapping/>
  </p:clrMapOvr>
  <p:transition/>
  <p:timing/>
</p:sld>
</file>

<file path=ppt/slides/slide11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spTree>
      <p:nvGrpSpPr>
        <p:cNvPr id="1" name=""/>
        <p:cNvGrpSpPr/>
        <p:nvPr/>
      </p:nvGrpSpPr>
      <p:grpSpPr/>
      <p:pic>
        <p:nvPicPr>
          <p:cNvPr id="12290" name="Picture 2" descr="https://8b08ab88-ee1b-4b04-9ae9-321e0da71ae2.selcdn.net/bf9a5622-e1fc-41ae-a6bb-f3bc9229e580/%D0%A0%D0%B0%D0%B7%D0%BC%D0%BD%D0%BE%D0%B6%D0%B5%D0%BD%D0%B8%D0%B5%D1%81%D0%BE%D1%81%D0%BD%D1%8B.png"/>
          <p:cNvPicPr/>
          <p:nvPr/>
        </p:nvPicPr>
        <p:blipFill>
          <a:blip r:embed="rId2"/>
          <a:stretch>
            <a:fillRect/>
          </a:stretch>
        </p:blipFill>
        <p:spPr>
          <a:xfrm>
            <a:off x="1785938" y="857250"/>
            <a:ext cx="5357812" cy="3721100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12291" name="Прямоугольник 4"/>
          <p:cNvSpPr/>
          <p:nvPr/>
        </p:nvSpPr>
        <p:spPr>
          <a:xfrm>
            <a:off x="1142976" y="4497169"/>
            <a:ext cx="7000924" cy="584775"/>
          </a:xfrm>
          <a:prstGeom prst="rect">
            <a:avLst/>
          </a:prstGeom>
          <a:ln>
            <a:solidFill>
              <a:schemeClr val="bg2">
                <a:lumMod val="50000"/>
              </a:schemeClr>
            </a:solidFill>
          </a:ln>
        </p:spPr>
        <p:txBody>
          <a:bodyPr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>
                <a:solidFill>
                  <a:schemeClr val="tx1"/>
                </a:solidFill>
                <a:latin typeface="Calibri" pitchFamily="34" charset="0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>
                <a:solidFill>
                  <a:schemeClr val="tx1"/>
                </a:solidFill>
                <a:latin typeface="Calibri" pitchFamily="34" charset="0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>
                <a:solidFill>
                  <a:schemeClr val="tx1"/>
                </a:solidFill>
                <a:latin typeface="Calibri" pitchFamily="34" charset="0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>
                <a:solidFill>
                  <a:schemeClr val="tx1"/>
                </a:solidFill>
                <a:latin typeface="Calibri" pitchFamily="34" charset="0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>
                <a:solidFill>
                  <a:schemeClr val="tx1"/>
                </a:solidFill>
                <a:latin typeface="Calibri" pitchFamily="34" charset="0"/>
              </a:defRPr>
            </a:lvl5pPr>
          </a:lstStyle>
          <a:p>
            <a:pPr marL="0" marR="0" lvl="0" indent="0"/>
            <a:r>
              <a:rPr sz="1600" b="1"/>
              <a:t>Мужские шишки </a:t>
            </a:r>
            <a:r>
              <a:rPr sz="1600"/>
              <a:t>производят пыльцу, а </a:t>
            </a:r>
            <a:r>
              <a:rPr sz="1600" b="1"/>
              <a:t>женские </a:t>
            </a:r>
            <a:r>
              <a:rPr sz="1600"/>
              <a:t>состоят из оси с семенными чешуйками, на которых развиваются семязачатки.</a:t>
            </a:r>
            <a:endParaRPr sz="1600"/>
          </a:p>
        </p:txBody>
      </p:sp>
      <p:sp>
        <p:nvSpPr>
          <p:cNvPr id="12292" name="Прямоугольник 6"/>
          <p:cNvSpPr/>
          <p:nvPr/>
        </p:nvSpPr>
        <p:spPr>
          <a:xfrm>
            <a:off x="0" y="2571750"/>
            <a:ext cx="2071670" cy="1569660"/>
          </a:xfrm>
          <a:prstGeom prst="rect">
            <a:avLst/>
          </a:prstGeom>
          <a:ln>
            <a:solidFill>
              <a:schemeClr val="bg2">
                <a:lumMod val="50000"/>
              </a:schemeClr>
            </a:solidFill>
          </a:ln>
        </p:spPr>
        <p:txBody>
          <a:bodyPr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>
                <a:solidFill>
                  <a:schemeClr val="tx1"/>
                </a:solidFill>
                <a:latin typeface="Calibri" pitchFamily="34" charset="0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>
                <a:solidFill>
                  <a:schemeClr val="tx1"/>
                </a:solidFill>
                <a:latin typeface="Calibri" pitchFamily="34" charset="0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>
                <a:solidFill>
                  <a:schemeClr val="tx1"/>
                </a:solidFill>
                <a:latin typeface="Calibri" pitchFamily="34" charset="0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>
                <a:solidFill>
                  <a:schemeClr val="tx1"/>
                </a:solidFill>
                <a:latin typeface="Calibri" pitchFamily="34" charset="0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>
                <a:solidFill>
                  <a:schemeClr val="tx1"/>
                </a:solidFill>
                <a:latin typeface="Calibri" pitchFamily="34" charset="0"/>
              </a:defRPr>
            </a:lvl5pPr>
          </a:lstStyle>
          <a:p>
            <a:pPr marL="0" marR="0" lvl="0" indent="0"/>
            <a:r>
              <a:rPr sz="1600"/>
              <a:t>Пыльца переносится ветром, попав на семязачаток, прорастает и образует пыльцевую трубку.</a:t>
            </a:r>
            <a:endParaRPr sz="1600"/>
          </a:p>
        </p:txBody>
      </p:sp>
      <p:sp>
        <p:nvSpPr>
          <p:cNvPr id="12293" name="Прямоугольник 8"/>
          <p:cNvSpPr/>
          <p:nvPr/>
        </p:nvSpPr>
        <p:spPr>
          <a:xfrm>
            <a:off x="71406" y="285734"/>
            <a:ext cx="2000232" cy="1569660"/>
          </a:xfrm>
          <a:prstGeom prst="rect">
            <a:avLst/>
          </a:prstGeom>
          <a:ln>
            <a:solidFill>
              <a:schemeClr val="bg2">
                <a:lumMod val="50000"/>
              </a:schemeClr>
            </a:solidFill>
          </a:ln>
        </p:spPr>
        <p:txBody>
          <a:bodyPr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>
                <a:solidFill>
                  <a:schemeClr val="tx1"/>
                </a:solidFill>
                <a:latin typeface="Calibri" pitchFamily="34" charset="0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>
                <a:solidFill>
                  <a:schemeClr val="tx1"/>
                </a:solidFill>
                <a:latin typeface="Calibri" pitchFamily="34" charset="0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>
                <a:solidFill>
                  <a:schemeClr val="tx1"/>
                </a:solidFill>
                <a:latin typeface="Calibri" pitchFamily="34" charset="0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>
                <a:solidFill>
                  <a:schemeClr val="tx1"/>
                </a:solidFill>
                <a:latin typeface="Calibri" pitchFamily="34" charset="0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>
                <a:solidFill>
                  <a:schemeClr val="tx1"/>
                </a:solidFill>
                <a:latin typeface="Calibri" pitchFamily="34" charset="0"/>
              </a:defRPr>
            </a:lvl5pPr>
          </a:lstStyle>
          <a:p>
            <a:pPr marL="0" marR="0" lvl="0" indent="0"/>
            <a:r>
              <a:rPr sz="1600" b="1"/>
              <a:t>После оплодотворения</a:t>
            </a:r>
            <a:r>
              <a:rPr sz="1600"/>
              <a:t> </a:t>
            </a:r>
            <a:endParaRPr sz="1600"/>
          </a:p>
          <a:p>
            <a:pPr marL="0" marR="0" lvl="0" indent="0"/>
            <a:r>
              <a:rPr sz="1600"/>
              <a:t>семязачаток превращается в семя, защищенное оболочкой. </a:t>
            </a:r>
            <a:endParaRPr sz="1600"/>
          </a:p>
        </p:txBody>
      </p:sp>
      <p:sp>
        <p:nvSpPr>
          <p:cNvPr id="12294" name="Прямоугольник 9"/>
          <p:cNvSpPr/>
          <p:nvPr/>
        </p:nvSpPr>
        <p:spPr>
          <a:xfrm>
            <a:off x="2857488" y="142858"/>
            <a:ext cx="2567246" cy="584775"/>
          </a:xfrm>
          <a:prstGeom prst="rect">
            <a:avLst/>
          </a:prstGeom>
          <a:ln>
            <a:solidFill>
              <a:schemeClr val="bg2">
                <a:lumMod val="50000"/>
              </a:schemeClr>
            </a:solidFill>
          </a:ln>
        </p:spPr>
        <p:txBody>
          <a:bodyPr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>
                <a:solidFill>
                  <a:schemeClr val="tx1"/>
                </a:solidFill>
                <a:latin typeface="Calibri" pitchFamily="34" charset="0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>
                <a:solidFill>
                  <a:schemeClr val="tx1"/>
                </a:solidFill>
                <a:latin typeface="Calibri" pitchFamily="34" charset="0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>
                <a:solidFill>
                  <a:schemeClr val="tx1"/>
                </a:solidFill>
                <a:latin typeface="Calibri" pitchFamily="34" charset="0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>
                <a:solidFill>
                  <a:schemeClr val="tx1"/>
                </a:solidFill>
                <a:latin typeface="Calibri" pitchFamily="34" charset="0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>
                <a:solidFill>
                  <a:schemeClr val="tx1"/>
                </a:solidFill>
                <a:latin typeface="Calibri" pitchFamily="34" charset="0"/>
              </a:defRPr>
            </a:lvl5pPr>
          </a:lstStyle>
          <a:p>
            <a:pPr marL="0" marR="0" lvl="0" indent="0"/>
            <a:r>
              <a:rPr sz="1600"/>
              <a:t>К осени второго года созревают семена. </a:t>
            </a:r>
            <a:endParaRPr sz="1600"/>
          </a:p>
        </p:txBody>
      </p:sp>
      <p:sp>
        <p:nvSpPr>
          <p:cNvPr id="12295" name="Прямоугольник 10"/>
          <p:cNvSpPr/>
          <p:nvPr/>
        </p:nvSpPr>
        <p:spPr>
          <a:xfrm>
            <a:off x="6929454" y="142858"/>
            <a:ext cx="2000232" cy="1569660"/>
          </a:xfrm>
          <a:prstGeom prst="rect">
            <a:avLst/>
          </a:prstGeom>
          <a:ln>
            <a:solidFill>
              <a:schemeClr val="bg2">
                <a:lumMod val="50000"/>
              </a:schemeClr>
            </a:solidFill>
          </a:ln>
        </p:spPr>
        <p:txBody>
          <a:bodyPr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>
                <a:solidFill>
                  <a:schemeClr val="tx1"/>
                </a:solidFill>
                <a:latin typeface="Calibri" pitchFamily="34" charset="0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>
                <a:solidFill>
                  <a:schemeClr val="tx1"/>
                </a:solidFill>
                <a:latin typeface="Calibri" pitchFamily="34" charset="0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>
                <a:solidFill>
                  <a:schemeClr val="tx1"/>
                </a:solidFill>
                <a:latin typeface="Calibri" pitchFamily="34" charset="0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>
                <a:solidFill>
                  <a:schemeClr val="tx1"/>
                </a:solidFill>
                <a:latin typeface="Calibri" pitchFamily="34" charset="0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>
                <a:solidFill>
                  <a:schemeClr val="tx1"/>
                </a:solidFill>
                <a:latin typeface="Calibri" pitchFamily="34" charset="0"/>
              </a:defRPr>
            </a:lvl5pPr>
          </a:lstStyle>
          <a:p>
            <a:pPr marL="0" marR="0" lvl="0" indent="0"/>
            <a:r>
              <a:rPr sz="1600"/>
              <a:t>Созревшие шишки раскрываются, и семена, снабжённые крылатками, распространяются ветром. </a:t>
            </a:r>
            <a:endParaRPr sz="1600"/>
          </a:p>
        </p:txBody>
      </p:sp>
      <p:cxnSp>
        <p:nvCxnSpPr>
          <p:cNvPr id="12296" name="Прямая со стрелкой 15"/>
          <p:cNvCxnSpPr/>
          <p:nvPr/>
        </p:nvCxnSpPr>
        <p:spPr>
          <a:xfrm rot="16200000" flipV="1">
            <a:off x="821531" y="4393406"/>
            <a:ext cx="428625" cy="71438"/>
          </a:xfrm>
          <a:prstGeom prst="line">
            <a:avLst/>
          </a:prstGeom>
          <a:noFill/>
          <a:ln w="38100">
            <a:solidFill>
              <a:schemeClr val="tx1"/>
            </a:solidFill>
            <a:miter lim="800000"/>
            <a:tailEnd type="arrow"/>
          </a:ln>
        </p:spPr>
      </p:cxnSp>
      <p:cxnSp>
        <p:nvCxnSpPr>
          <p:cNvPr id="12297" name="Прямая со стрелкой 16"/>
          <p:cNvCxnSpPr/>
          <p:nvPr/>
        </p:nvCxnSpPr>
        <p:spPr>
          <a:xfrm rot="5400000" flipH="1" flipV="1">
            <a:off x="605631" y="2250281"/>
            <a:ext cx="644525" cy="1588"/>
          </a:xfrm>
          <a:prstGeom prst="line">
            <a:avLst/>
          </a:prstGeom>
          <a:noFill/>
          <a:ln w="38100">
            <a:solidFill>
              <a:schemeClr val="tx1"/>
            </a:solidFill>
            <a:miter lim="800000"/>
            <a:tailEnd type="arrow"/>
          </a:ln>
        </p:spPr>
      </p:cxnSp>
      <p:cxnSp>
        <p:nvCxnSpPr>
          <p:cNvPr id="12298" name="Прямая со стрелкой 18"/>
          <p:cNvCxnSpPr/>
          <p:nvPr/>
        </p:nvCxnSpPr>
        <p:spPr>
          <a:xfrm flipV="1">
            <a:off x="2071688" y="434975"/>
            <a:ext cx="785812" cy="136525"/>
          </a:xfrm>
          <a:prstGeom prst="line">
            <a:avLst/>
          </a:prstGeom>
          <a:noFill/>
          <a:ln w="38100">
            <a:solidFill>
              <a:schemeClr val="tx1"/>
            </a:solidFill>
            <a:miter lim="800000"/>
            <a:tailEnd type="arrow"/>
          </a:ln>
        </p:spPr>
      </p:cxnSp>
      <p:cxnSp>
        <p:nvCxnSpPr>
          <p:cNvPr id="12299" name="Прямая со стрелкой 20"/>
          <p:cNvCxnSpPr/>
          <p:nvPr/>
        </p:nvCxnSpPr>
        <p:spPr>
          <a:xfrm>
            <a:off x="5429250" y="428625"/>
            <a:ext cx="1428750" cy="142875"/>
          </a:xfrm>
          <a:prstGeom prst="line">
            <a:avLst/>
          </a:prstGeom>
          <a:noFill/>
          <a:ln w="38100">
            <a:solidFill>
              <a:schemeClr val="tx1"/>
            </a:solidFill>
            <a:miter lim="800000"/>
            <a:tailEnd type="arrow"/>
          </a:ln>
        </p:spPr>
      </p:cxnSp>
      <p:sp>
        <p:nvSpPr>
          <p:cNvPr id="12300" name="Прямоугольник 22"/>
          <p:cNvSpPr/>
          <p:nvPr/>
        </p:nvSpPr>
        <p:spPr>
          <a:xfrm>
            <a:off x="7358082" y="2714626"/>
            <a:ext cx="1549712" cy="1077218"/>
          </a:xfrm>
          <a:prstGeom prst="rect">
            <a:avLst/>
          </a:prstGeom>
          <a:ln>
            <a:solidFill>
              <a:schemeClr val="bg2">
                <a:lumMod val="50000"/>
              </a:schemeClr>
            </a:solidFill>
          </a:ln>
        </p:spPr>
        <p:txBody>
          <a:bodyPr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>
                <a:solidFill>
                  <a:schemeClr val="tx1"/>
                </a:solidFill>
                <a:latin typeface="Calibri" pitchFamily="34" charset="0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>
                <a:solidFill>
                  <a:schemeClr val="tx1"/>
                </a:solidFill>
                <a:latin typeface="Calibri" pitchFamily="34" charset="0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>
                <a:solidFill>
                  <a:schemeClr val="tx1"/>
                </a:solidFill>
                <a:latin typeface="Calibri" pitchFamily="34" charset="0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>
                <a:solidFill>
                  <a:schemeClr val="tx1"/>
                </a:solidFill>
                <a:latin typeface="Calibri" pitchFamily="34" charset="0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>
                <a:solidFill>
                  <a:schemeClr val="tx1"/>
                </a:solidFill>
                <a:latin typeface="Calibri" pitchFamily="34" charset="0"/>
              </a:defRPr>
            </a:lvl5pPr>
          </a:lstStyle>
          <a:p>
            <a:pPr marL="0" marR="0" lvl="0" indent="0"/>
            <a:r>
              <a:rPr sz="1600"/>
              <a:t>Семя прорастает, образуя новое растение. </a:t>
            </a:r>
            <a:endParaRPr sz="1600"/>
          </a:p>
        </p:txBody>
      </p:sp>
      <p:cxnSp>
        <p:nvCxnSpPr>
          <p:cNvPr id="12301" name="Прямая со стрелкой 23"/>
          <p:cNvCxnSpPr/>
          <p:nvPr/>
        </p:nvCxnSpPr>
        <p:spPr>
          <a:xfrm rot="5400000">
            <a:off x="7572375" y="2214562"/>
            <a:ext cx="858838" cy="1588"/>
          </a:xfrm>
          <a:prstGeom prst="line">
            <a:avLst/>
          </a:prstGeom>
          <a:noFill/>
          <a:ln w="38100">
            <a:solidFill>
              <a:schemeClr val="tx1"/>
            </a:solidFill>
            <a:miter lim="800000"/>
            <a:tailEnd type="arrow"/>
          </a:ln>
        </p:spPr>
      </p:cxn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childTnLst>
                                    <p:set>
                                      <p:cBhvr additive="base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 additive="base">
                                        <p:cTn id="7" dur="500"/>
                                        <p:tgtEl>
                                          <p:spTgt spid="12291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grpId="0" nodeType="withEffect">
                                  <p:childTnLst>
                                    <p:set>
                                      <p:cBhvr additive="base"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>
                                            <p:txEl>
                                              <p:charRg st="0" end="11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 additive="base">
                                        <p:cTn id="10" dur="500"/>
                                        <p:tgtEl>
                                          <p:spTgt spid="12291">
                                            <p:txEl>
                                              <p:charRg st="0" end="11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3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4" presetID="22" presetClass="entr" presetSubtype="4" fill="hold" grpId="1" nodeType="clickEffect">
                                  <p:childTnLst>
                                    <p:set>
                                      <p:cBhvr additive="base"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2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 additive="base">
                                        <p:cTn id="16" dur="500"/>
                                        <p:tgtEl>
                                          <p:spTgt spid="12292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2" presetClass="entr" presetSubtype="4" fill="hold" grpId="1" nodeType="withEffect">
                                  <p:childTnLst>
                                    <p:set>
                                      <p:cBhvr additive="base"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2">
                                            <p:txEl>
                                              <p:charRg st="0" end="8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 additive="base">
                                        <p:cTn id="19" dur="500"/>
                                        <p:tgtEl>
                                          <p:spTgt spid="12292">
                                            <p:txEl>
                                              <p:charRg st="0" end="8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 nodeType="clickPar">
                      <p:stCondLst>
                        <p:cond delay="indefinite"/>
                      </p:stCondLst>
                      <p:childTnLst>
                        <p:par>
                          <p:cTn id="21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2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ntr" presetSubtype="4" fill="hold" grpId="2" nodeType="clickEffect">
                                  <p:childTnLst>
                                    <p:set>
                                      <p:cBhvr additive="base"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 additive="base">
                                        <p:cTn id="25" dur="500"/>
                                        <p:tgtEl>
                                          <p:spTgt spid="12293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2" presetClass="entr" presetSubtype="4" fill="hold" grpId="2" nodeType="withEffect">
                                  <p:childTnLst>
                                    <p:set>
                                      <p:cBhvr additive="base"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3">
                                            <p:txEl>
                                              <p:charRg st="0" end="2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 additive="base">
                                        <p:cTn id="28" dur="500"/>
                                        <p:tgtEl>
                                          <p:spTgt spid="12293">
                                            <p:txEl>
                                              <p:charRg st="0" end="2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2" presetClass="entr" presetSubtype="4" fill="hold" grpId="2" nodeType="withEffect">
                                  <p:childTnLst>
                                    <p:set>
                                      <p:cBhvr additive="base"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3">
                                            <p:txEl>
                                              <p:charRg st="22" end="7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 additive="base">
                                        <p:cTn id="31" dur="500"/>
                                        <p:tgtEl>
                                          <p:spTgt spid="12293">
                                            <p:txEl>
                                              <p:charRg st="22" end="7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 nodeType="clickPar">
                      <p:stCondLst>
                        <p:cond delay="indefinite"/>
                      </p:stCondLst>
                      <p:childTnLst>
                        <p:par>
                          <p:cTn id="33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3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4" fill="hold" grpId="3" nodeType="clickEffect">
                                  <p:childTnLst>
                                    <p:set>
                                      <p:cBhvr additive="base"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4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 additive="base">
                                        <p:cTn id="37" dur="500"/>
                                        <p:tgtEl>
                                          <p:spTgt spid="12294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22" presetClass="entr" presetSubtype="4" fill="hold" grpId="3" nodeType="withEffect">
                                  <p:childTnLst>
                                    <p:set>
                                      <p:cBhvr additive="base"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4">
                                            <p:txEl>
                                              <p:charRg st="0" end="4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 additive="base">
                                        <p:cTn id="40" dur="500"/>
                                        <p:tgtEl>
                                          <p:spTgt spid="12294">
                                            <p:txEl>
                                              <p:charRg st="0" end="4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 nodeType="clickPar">
                      <p:stCondLst>
                        <p:cond delay="indefinite"/>
                      </p:stCondLst>
                      <p:childTnLst>
                        <p:par>
                          <p:cTn id="42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43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4" presetID="22" presetClass="entr" presetSubtype="4" fill="hold" grpId="4" nodeType="clickEffect">
                                  <p:childTnLst>
                                    <p:set>
                                      <p:cBhvr additive="base"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5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 additive="base">
                                        <p:cTn id="46" dur="500"/>
                                        <p:tgtEl>
                                          <p:spTgt spid="12295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22" presetClass="entr" presetSubtype="4" fill="hold" grpId="4" nodeType="withEffect">
                                  <p:childTnLst>
                                    <p:set>
                                      <p:cBhvr additive="base"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5">
                                            <p:txEl>
                                              <p:charRg st="0" end="8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 additive="base">
                                        <p:cTn id="49" dur="500"/>
                                        <p:tgtEl>
                                          <p:spTgt spid="12295">
                                            <p:txEl>
                                              <p:charRg st="0" end="8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 nodeType="clickPar">
                      <p:stCondLst>
                        <p:cond delay="indefinite"/>
                      </p:stCondLst>
                      <p:childTnLst>
                        <p:par>
                          <p:cTn id="51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5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3" presetID="22" presetClass="entr" presetSubtype="4" fill="hold" grpId="5" nodeType="clickEffect">
                                  <p:childTnLst>
                                    <p:set>
                                      <p:cBhvr additive="base"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00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 additive="base">
                                        <p:cTn id="55" dur="500"/>
                                        <p:tgtEl>
                                          <p:spTgt spid="12300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22" presetClass="entr" presetSubtype="4" fill="hold" grpId="5" nodeType="withEffect">
                                  <p:childTnLst>
                                    <p:set>
                                      <p:cBhvr additive="base"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00">
                                            <p:txEl>
                                              <p:charRg st="0" end="4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 additive="base">
                                        <p:cTn id="58" dur="500"/>
                                        <p:tgtEl>
                                          <p:spTgt spid="12300">
                                            <p:txEl>
                                              <p:charRg st="0" end="4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291" grpId="0" uiExpand="1" build="allAtOnce" animBg="1"/>
      <p:bldP spid="12292" grpId="1" uiExpand="1" build="allAtOnce" animBg="1"/>
      <p:bldP spid="12293" grpId="2" uiExpand="1" build="allAtOnce" animBg="1"/>
      <p:bldP spid="12294" grpId="3" uiExpand="1" build="allAtOnce" animBg="1"/>
      <p:bldP spid="12295" grpId="4" uiExpand="1" build="allAtOnce" animBg="1"/>
      <p:bldP spid="12300" grpId="5" uiExpand="1" build="allAtOnce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spTree>
      <p:nvGrpSpPr>
        <p:cNvPr id="1" name=""/>
        <p:cNvGrpSpPr/>
        <p:nvPr/>
      </p:nvGrpSpPr>
      <p:grpSpPr/>
      <p:pic>
        <p:nvPicPr>
          <p:cNvPr id="13314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4041775" y="1643062"/>
            <a:ext cx="5102225" cy="3500438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13315" name="Прямоугольник 2"/>
          <p:cNvSpPr/>
          <p:nvPr/>
        </p:nvSpPr>
        <p:spPr>
          <a:xfrm>
            <a:off x="0" y="142875"/>
            <a:ext cx="9001125" cy="1570038"/>
          </a:xfrm>
          <a:prstGeom prst="rect">
            <a:avLst/>
          </a:prstGeom>
          <a:noFill/>
          <a:ln>
            <a:noFill/>
            <a:miter lim="800000"/>
          </a:ln>
        </p:spPr>
        <p:txBody>
          <a:bodyPr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>
                <a:solidFill>
                  <a:schemeClr val="tx1"/>
                </a:solidFill>
                <a:latin typeface="Calibri" pitchFamily="34" charset="0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>
                <a:solidFill>
                  <a:schemeClr val="tx1"/>
                </a:solidFill>
                <a:latin typeface="Calibri" pitchFamily="34" charset="0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>
                <a:solidFill>
                  <a:schemeClr val="tx1"/>
                </a:solidFill>
                <a:latin typeface="Calibri" pitchFamily="34" charset="0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>
                <a:solidFill>
                  <a:schemeClr val="tx1"/>
                </a:solidFill>
                <a:latin typeface="Calibri" pitchFamily="34" charset="0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>
                <a:solidFill>
                  <a:schemeClr val="tx1"/>
                </a:solidFill>
                <a:latin typeface="Calibri" pitchFamily="34" charset="0"/>
              </a:defRPr>
            </a:lvl5pPr>
          </a:lstStyle>
          <a:p>
            <a:pPr marL="0" lvl="0" indent="0"/>
            <a:r>
              <a:rPr sz="2400" b="1"/>
              <a:t>Опыление происходит весной</a:t>
            </a:r>
            <a:r>
              <a:rPr sz="2400"/>
              <a:t>, когда пыльца из мужских шишек переносится ветром к женским шишкам. Пыльцевые зёрна сосны имеют два воздушных мешка, которые облегчают их перенос на большие расстояния.</a:t>
            </a:r>
            <a:endParaRPr sz="2400"/>
          </a:p>
        </p:txBody>
      </p:sp>
      <p:sp>
        <p:nvSpPr>
          <p:cNvPr id="13316" name="Прямоугольник 3"/>
          <p:cNvSpPr/>
          <p:nvPr/>
        </p:nvSpPr>
        <p:spPr>
          <a:xfrm>
            <a:off x="0" y="1785938"/>
            <a:ext cx="4786312" cy="1938338"/>
          </a:xfrm>
          <a:prstGeom prst="rect">
            <a:avLst/>
          </a:prstGeom>
          <a:noFill/>
          <a:ln>
            <a:noFill/>
            <a:miter lim="800000"/>
          </a:ln>
        </p:spPr>
        <p:txBody>
          <a:bodyPr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>
                <a:solidFill>
                  <a:schemeClr val="tx1"/>
                </a:solidFill>
                <a:latin typeface="Calibri" pitchFamily="34" charset="0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>
                <a:solidFill>
                  <a:schemeClr val="tx1"/>
                </a:solidFill>
                <a:latin typeface="Calibri" pitchFamily="34" charset="0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>
                <a:solidFill>
                  <a:schemeClr val="tx1"/>
                </a:solidFill>
                <a:latin typeface="Calibri" pitchFamily="34" charset="0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>
                <a:solidFill>
                  <a:schemeClr val="tx1"/>
                </a:solidFill>
                <a:latin typeface="Calibri" pitchFamily="34" charset="0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>
                <a:solidFill>
                  <a:schemeClr val="tx1"/>
                </a:solidFill>
                <a:latin typeface="Calibri" pitchFamily="34" charset="0"/>
              </a:defRPr>
            </a:lvl5pPr>
          </a:lstStyle>
          <a:p>
            <a:pPr marL="0" lvl="0" indent="0"/>
            <a:r>
              <a:rPr sz="2400" b="1"/>
              <a:t>При попадании на женскую шишку</a:t>
            </a:r>
            <a:r>
              <a:rPr sz="2400"/>
              <a:t> пыльца задерживается на выделяемой семязачатком клейкой жидкости и втягивается внутрь.</a:t>
            </a:r>
            <a:endParaRPr sz="2400"/>
          </a:p>
        </p:txBody>
      </p:sp>
    </p:spTree>
  </p:cSld>
  <p:clrMapOvr>
    <a:masterClrMapping/>
  </p:clrMapOvr>
  <p:transition/>
  <p:timing/>
</p:sld>
</file>

<file path=ppt/slides/slide13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spTree>
      <p:nvGrpSpPr>
        <p:cNvPr id="1" name=""/>
        <p:cNvGrpSpPr/>
        <p:nvPr/>
      </p:nvGrpSpPr>
      <p:grpSpPr/>
      <p:pic>
        <p:nvPicPr>
          <p:cNvPr id="14338" name="Рисунок 1" descr="Picture background"/>
          <p:cNvPicPr/>
          <p:nvPr/>
        </p:nvPicPr>
        <p:blipFill>
          <a:blip r:embed="rId2"/>
          <a:srcRect l="74240" t="37778" b="0"/>
          <a:stretch>
            <a:fillRect/>
          </a:stretch>
        </p:blipFill>
        <p:spPr>
          <a:xfrm>
            <a:off x="7858125" y="0"/>
            <a:ext cx="1285875" cy="2643188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14339" name="Прямоугольник 2"/>
          <p:cNvSpPr/>
          <p:nvPr/>
        </p:nvSpPr>
        <p:spPr>
          <a:xfrm>
            <a:off x="0" y="0"/>
            <a:ext cx="7358062" cy="1570038"/>
          </a:xfrm>
          <a:prstGeom prst="rect">
            <a:avLst/>
          </a:prstGeom>
          <a:noFill/>
          <a:ln>
            <a:noFill/>
            <a:miter lim="800000"/>
          </a:ln>
        </p:spPr>
        <p:txBody>
          <a:bodyPr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>
                <a:solidFill>
                  <a:schemeClr val="tx1"/>
                </a:solidFill>
                <a:latin typeface="Calibri" pitchFamily="34" charset="0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>
                <a:solidFill>
                  <a:schemeClr val="tx1"/>
                </a:solidFill>
                <a:latin typeface="Calibri" pitchFamily="34" charset="0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>
                <a:solidFill>
                  <a:schemeClr val="tx1"/>
                </a:solidFill>
                <a:latin typeface="Calibri" pitchFamily="34" charset="0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>
                <a:solidFill>
                  <a:schemeClr val="tx1"/>
                </a:solidFill>
                <a:latin typeface="Calibri" pitchFamily="34" charset="0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>
                <a:solidFill>
                  <a:schemeClr val="tx1"/>
                </a:solidFill>
                <a:latin typeface="Calibri" pitchFamily="34" charset="0"/>
              </a:defRPr>
            </a:lvl5pPr>
          </a:lstStyle>
          <a:p>
            <a:pPr marL="0" lvl="0" indent="0"/>
            <a:r>
              <a:rPr sz="2400" b="1"/>
              <a:t>Оплодотворение </a:t>
            </a:r>
            <a:r>
              <a:rPr sz="2400"/>
              <a:t>происходит спустя некоторое время после опыления (у сосны через год). После опыления пыльцевое зерно прорастает, образуя пыльцевую трубку, которая проникает в семязачаток. </a:t>
            </a:r>
            <a:endParaRPr sz="2400"/>
          </a:p>
        </p:txBody>
      </p:sp>
      <p:sp>
        <p:nvSpPr>
          <p:cNvPr id="14340" name="Прямоугольник 3"/>
          <p:cNvSpPr/>
          <p:nvPr/>
        </p:nvSpPr>
        <p:spPr>
          <a:xfrm>
            <a:off x="0" y="1643062"/>
            <a:ext cx="7358062" cy="1570038"/>
          </a:xfrm>
          <a:prstGeom prst="rect">
            <a:avLst/>
          </a:prstGeom>
          <a:noFill/>
          <a:ln>
            <a:noFill/>
            <a:miter lim="800000"/>
          </a:ln>
        </p:spPr>
        <p:txBody>
          <a:bodyPr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>
                <a:solidFill>
                  <a:schemeClr val="tx1"/>
                </a:solidFill>
                <a:latin typeface="Calibri" pitchFamily="34" charset="0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>
                <a:solidFill>
                  <a:schemeClr val="tx1"/>
                </a:solidFill>
                <a:latin typeface="Calibri" pitchFamily="34" charset="0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>
                <a:solidFill>
                  <a:schemeClr val="tx1"/>
                </a:solidFill>
                <a:latin typeface="Calibri" pitchFamily="34" charset="0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>
                <a:solidFill>
                  <a:schemeClr val="tx1"/>
                </a:solidFill>
                <a:latin typeface="Calibri" pitchFamily="34" charset="0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>
                <a:solidFill>
                  <a:schemeClr val="tx1"/>
                </a:solidFill>
                <a:latin typeface="Calibri" pitchFamily="34" charset="0"/>
              </a:defRPr>
            </a:lvl5pPr>
          </a:lstStyle>
          <a:p>
            <a:pPr marL="0" lvl="0" indent="0"/>
            <a:r>
              <a:rPr sz="2400" b="1"/>
              <a:t>В результате слияния мужской и женской гамет</a:t>
            </a:r>
            <a:r>
              <a:rPr sz="2400"/>
              <a:t> образуется зигота. Для оплодотворения не требуется вода — мужские половые клетки (спермии) достигают яйцеклеток, двигаясь по пыльцевой трубке. </a:t>
            </a:r>
            <a:endParaRPr sz="2400"/>
          </a:p>
        </p:txBody>
      </p:sp>
      <p:sp>
        <p:nvSpPr>
          <p:cNvPr id="14341" name="Прямоугольник 4"/>
          <p:cNvSpPr/>
          <p:nvPr/>
        </p:nvSpPr>
        <p:spPr>
          <a:xfrm>
            <a:off x="0" y="3357562"/>
            <a:ext cx="3929062" cy="1570038"/>
          </a:xfrm>
          <a:prstGeom prst="rect">
            <a:avLst/>
          </a:prstGeom>
          <a:noFill/>
          <a:ln>
            <a:noFill/>
            <a:miter lim="800000"/>
          </a:ln>
        </p:spPr>
        <p:txBody>
          <a:bodyPr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>
                <a:solidFill>
                  <a:schemeClr val="tx1"/>
                </a:solidFill>
                <a:latin typeface="Calibri" pitchFamily="34" charset="0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>
                <a:solidFill>
                  <a:schemeClr val="tx1"/>
                </a:solidFill>
                <a:latin typeface="Calibri" pitchFamily="34" charset="0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>
                <a:solidFill>
                  <a:schemeClr val="tx1"/>
                </a:solidFill>
                <a:latin typeface="Calibri" pitchFamily="34" charset="0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>
                <a:solidFill>
                  <a:schemeClr val="tx1"/>
                </a:solidFill>
                <a:latin typeface="Calibri" pitchFamily="34" charset="0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>
                <a:solidFill>
                  <a:schemeClr val="tx1"/>
                </a:solidFill>
                <a:latin typeface="Calibri" pitchFamily="34" charset="0"/>
              </a:defRPr>
            </a:lvl5pPr>
          </a:lstStyle>
          <a:p>
            <a:pPr marL="0" lvl="0" indent="0"/>
            <a:r>
              <a:rPr sz="2400" b="1"/>
              <a:t>Из зиготы развивается зародыш</a:t>
            </a:r>
            <a:r>
              <a:rPr sz="2400"/>
              <a:t>, окружённый эндоспермом (питательной тканью).</a:t>
            </a:r>
            <a:endParaRPr sz="2400"/>
          </a:p>
        </p:txBody>
      </p:sp>
      <p:pic>
        <p:nvPicPr>
          <p:cNvPr id="14342" name="Picture 2" descr="Picture background"/>
          <p:cNvPicPr/>
          <p:nvPr/>
        </p:nvPicPr>
        <p:blipFill>
          <a:blip r:embed="rId3"/>
          <a:stretch>
            <a:fillRect/>
          </a:stretch>
        </p:blipFill>
        <p:spPr>
          <a:xfrm>
            <a:off x="4056062" y="3214688"/>
            <a:ext cx="4852988" cy="1928812"/>
          </a:xfrm>
          <a:prstGeom prst="rect">
            <a:avLst/>
          </a:prstGeom>
          <a:noFill/>
          <a:ln>
            <a:noFill/>
            <a:miter lim="800000"/>
          </a:ln>
        </p:spPr>
      </p:pic>
    </p:spTree>
  </p:cSld>
  <p:clrMapOvr>
    <a:masterClrMapping/>
  </p:clrMapOvr>
  <p:transition/>
  <p:timing/>
</p:sld>
</file>

<file path=ppt/slides/slide14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spTree>
      <p:nvGrpSpPr>
        <p:cNvPr id="1" name=""/>
        <p:cNvGrpSpPr/>
        <p:nvPr/>
      </p:nvGrpSpPr>
      <p:grpSpPr/>
      <p:pic>
        <p:nvPicPr>
          <p:cNvPr id="15362" name="Picture 6" descr="https://fsd.kopilkaurokov.ru/up/html/2019/05/29/k_5ceeb19609eae/512735_1.png"/>
          <p:cNvPicPr/>
          <p:nvPr/>
        </p:nvPicPr>
        <p:blipFill>
          <a:blip r:embed="rId2"/>
          <a:srcRect r="3333"/>
          <a:stretch>
            <a:fillRect/>
          </a:stretch>
        </p:blipFill>
        <p:spPr>
          <a:xfrm>
            <a:off x="3214688" y="1663700"/>
            <a:ext cx="5929312" cy="3479800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15363" name="Прямоугольник 6"/>
          <p:cNvSpPr/>
          <p:nvPr/>
        </p:nvSpPr>
        <p:spPr>
          <a:xfrm>
            <a:off x="0" y="0"/>
            <a:ext cx="9144000" cy="830262"/>
          </a:xfrm>
          <a:prstGeom prst="rect">
            <a:avLst/>
          </a:prstGeom>
          <a:noFill/>
          <a:ln>
            <a:noFill/>
            <a:miter lim="800000"/>
          </a:ln>
        </p:spPr>
        <p:txBody>
          <a:bodyPr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>
                <a:solidFill>
                  <a:schemeClr val="tx1"/>
                </a:solidFill>
                <a:latin typeface="Calibri" pitchFamily="34" charset="0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>
                <a:solidFill>
                  <a:schemeClr val="tx1"/>
                </a:solidFill>
                <a:latin typeface="Calibri" pitchFamily="34" charset="0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>
                <a:solidFill>
                  <a:schemeClr val="tx1"/>
                </a:solidFill>
                <a:latin typeface="Calibri" pitchFamily="34" charset="0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>
                <a:solidFill>
                  <a:schemeClr val="tx1"/>
                </a:solidFill>
                <a:latin typeface="Calibri" pitchFamily="34" charset="0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>
                <a:solidFill>
                  <a:schemeClr val="tx1"/>
                </a:solidFill>
                <a:latin typeface="Calibri" pitchFamily="34" charset="0"/>
              </a:defRPr>
            </a:lvl5pPr>
          </a:lstStyle>
          <a:p>
            <a:pPr marL="0" lvl="0" indent="0"/>
            <a:r>
              <a:rPr sz="2400" b="1"/>
              <a:t>Шишка продолжает расти</a:t>
            </a:r>
            <a:r>
              <a:rPr sz="2400"/>
              <a:t>, и к осени второго года созревают семена. </a:t>
            </a:r>
            <a:endParaRPr sz="2400" b="1"/>
          </a:p>
        </p:txBody>
      </p:sp>
      <p:sp>
        <p:nvSpPr>
          <p:cNvPr id="15364" name="Прямоугольник 7"/>
          <p:cNvSpPr/>
          <p:nvPr/>
        </p:nvSpPr>
        <p:spPr>
          <a:xfrm>
            <a:off x="0" y="714375"/>
            <a:ext cx="9144000" cy="830262"/>
          </a:xfrm>
          <a:prstGeom prst="rect">
            <a:avLst/>
          </a:prstGeom>
          <a:noFill/>
          <a:ln>
            <a:noFill/>
            <a:miter lim="800000"/>
          </a:ln>
        </p:spPr>
        <p:txBody>
          <a:bodyPr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>
                <a:solidFill>
                  <a:schemeClr val="tx1"/>
                </a:solidFill>
                <a:latin typeface="Calibri" pitchFamily="34" charset="0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>
                <a:solidFill>
                  <a:schemeClr val="tx1"/>
                </a:solidFill>
                <a:latin typeface="Calibri" pitchFamily="34" charset="0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>
                <a:solidFill>
                  <a:schemeClr val="tx1"/>
                </a:solidFill>
                <a:latin typeface="Calibri" pitchFamily="34" charset="0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>
                <a:solidFill>
                  <a:schemeClr val="tx1"/>
                </a:solidFill>
                <a:latin typeface="Calibri" pitchFamily="34" charset="0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>
                <a:solidFill>
                  <a:schemeClr val="tx1"/>
                </a:solidFill>
                <a:latin typeface="Calibri" pitchFamily="34" charset="0"/>
              </a:defRPr>
            </a:lvl5pPr>
          </a:lstStyle>
          <a:p>
            <a:pPr marL="0" lvl="0" indent="0"/>
            <a:r>
              <a:rPr sz="2400" b="1"/>
              <a:t>В сухую погоду созревшие шишки раскрываются</a:t>
            </a:r>
            <a:r>
              <a:rPr sz="2400"/>
              <a:t>, и семена, снабжённые крылатками, распространяются ветром. </a:t>
            </a:r>
            <a:endParaRPr sz="2400"/>
          </a:p>
        </p:txBody>
      </p:sp>
      <p:sp>
        <p:nvSpPr>
          <p:cNvPr id="15365" name="Прямоугольник 8"/>
          <p:cNvSpPr/>
          <p:nvPr/>
        </p:nvSpPr>
        <p:spPr>
          <a:xfrm>
            <a:off x="0" y="1500188"/>
            <a:ext cx="9144000" cy="830262"/>
          </a:xfrm>
          <a:prstGeom prst="rect">
            <a:avLst/>
          </a:prstGeom>
          <a:noFill/>
          <a:ln>
            <a:noFill/>
            <a:miter lim="800000"/>
          </a:ln>
        </p:spPr>
        <p:txBody>
          <a:bodyPr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>
                <a:solidFill>
                  <a:schemeClr val="tx1"/>
                </a:solidFill>
                <a:latin typeface="Calibri" pitchFamily="34" charset="0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>
                <a:solidFill>
                  <a:schemeClr val="tx1"/>
                </a:solidFill>
                <a:latin typeface="Calibri" pitchFamily="34" charset="0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>
                <a:solidFill>
                  <a:schemeClr val="tx1"/>
                </a:solidFill>
                <a:latin typeface="Calibri" pitchFamily="34" charset="0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>
                <a:solidFill>
                  <a:schemeClr val="tx1"/>
                </a:solidFill>
                <a:latin typeface="Calibri" pitchFamily="34" charset="0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>
                <a:solidFill>
                  <a:schemeClr val="tx1"/>
                </a:solidFill>
                <a:latin typeface="Calibri" pitchFamily="34" charset="0"/>
              </a:defRPr>
            </a:lvl5pPr>
          </a:lstStyle>
          <a:p>
            <a:pPr marL="0" lvl="0" indent="0"/>
            <a:r>
              <a:rPr sz="2400" b="1"/>
              <a:t>Попав в благоприятные условия</a:t>
            </a:r>
            <a:r>
              <a:rPr sz="2400"/>
              <a:t> (температура, влажность), </a:t>
            </a:r>
            <a:endParaRPr sz="2400"/>
          </a:p>
          <a:p>
            <a:pPr marL="0" lvl="0" indent="0"/>
            <a:r>
              <a:rPr sz="2400"/>
              <a:t>семя прорастает, образуя новое растение. </a:t>
            </a:r>
            <a:endParaRPr sz="2400"/>
          </a:p>
        </p:txBody>
      </p:sp>
      <p:sp>
        <p:nvSpPr>
          <p:cNvPr id="15366" name="Прямоугольник 10"/>
          <p:cNvSpPr/>
          <p:nvPr/>
        </p:nvSpPr>
        <p:spPr>
          <a:xfrm>
            <a:off x="0" y="3214688"/>
            <a:ext cx="3357562" cy="1570038"/>
          </a:xfrm>
          <a:prstGeom prst="rect">
            <a:avLst/>
          </a:prstGeom>
          <a:noFill/>
          <a:ln>
            <a:noFill/>
            <a:miter lim="800000"/>
          </a:ln>
        </p:spPr>
        <p:txBody>
          <a:bodyPr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>
                <a:solidFill>
                  <a:schemeClr val="tx1"/>
                </a:solidFill>
                <a:latin typeface="Calibri" pitchFamily="34" charset="0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>
                <a:solidFill>
                  <a:schemeClr val="tx1"/>
                </a:solidFill>
                <a:latin typeface="Calibri" pitchFamily="34" charset="0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>
                <a:solidFill>
                  <a:schemeClr val="tx1"/>
                </a:solidFill>
                <a:latin typeface="Calibri" pitchFamily="34" charset="0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>
                <a:solidFill>
                  <a:schemeClr val="tx1"/>
                </a:solidFill>
                <a:latin typeface="Calibri" pitchFamily="34" charset="0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>
                <a:solidFill>
                  <a:schemeClr val="tx1"/>
                </a:solidFill>
                <a:latin typeface="Calibri" pitchFamily="34" charset="0"/>
              </a:defRPr>
            </a:lvl5pPr>
          </a:lstStyle>
          <a:p>
            <a:pPr marL="0" lvl="0" indent="0"/>
            <a:r>
              <a:rPr sz="2400" b="1"/>
              <a:t>Вегетативное размножение</a:t>
            </a:r>
            <a:r>
              <a:rPr sz="2400"/>
              <a:t> у голосеменных растений не распространено.</a:t>
            </a:r>
            <a:endParaRPr sz="2400"/>
          </a:p>
        </p:txBody>
      </p:sp>
    </p:spTree>
  </p:cSld>
  <p:clrMapOvr>
    <a:masterClrMapping/>
  </p:clrMapOvr>
  <p:transition/>
  <p:timing/>
</p:sld>
</file>

<file path=ppt/slides/slide15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spTree>
      <p:nvGrpSpPr>
        <p:cNvPr id="1" name=""/>
        <p:cNvGrpSpPr/>
        <p:nvPr/>
      </p:nvGrpSpPr>
      <p:grpSpPr/>
      <p:pic>
        <p:nvPicPr>
          <p:cNvPr id="16386" name="Picture 4" descr="Picture background"/>
          <p:cNvPicPr/>
          <p:nvPr/>
        </p:nvPicPr>
        <p:blipFill>
          <a:blip r:embed="rId2"/>
          <a:stretch>
            <a:fillRect/>
          </a:stretch>
        </p:blipFill>
        <p:spPr>
          <a:xfrm>
            <a:off x="4857750" y="1711325"/>
            <a:ext cx="4286250" cy="3432175"/>
          </a:xfrm>
          <a:prstGeom prst="rect">
            <a:avLst/>
          </a:prstGeom>
          <a:noFill/>
          <a:ln w="3175">
            <a:solidFill>
              <a:srgbClr val="7F7F7F"/>
            </a:solidFill>
            <a:miter lim="800000"/>
          </a:ln>
        </p:spPr>
      </p:pic>
      <p:sp>
        <p:nvSpPr>
          <p:cNvPr id="16387" name="Прямоугольник 1"/>
          <p:cNvSpPr/>
          <p:nvPr/>
        </p:nvSpPr>
        <p:spPr>
          <a:xfrm>
            <a:off x="1857356" y="214296"/>
            <a:ext cx="5579028" cy="523220"/>
          </a:xfrm>
          <a:prstGeom prst="rect">
            <a:avLst/>
          </a:prstGeom>
          <a:solidFill>
            <a:schemeClr val="bg2">
              <a:lumMod val="90000"/>
            </a:schemeClr>
          </a:solidFill>
          <a:ln w="28575">
            <a:solidFill>
              <a:schemeClr val="bg2">
                <a:lumMod val="25000"/>
              </a:schemeClr>
            </a:solidFill>
          </a:ln>
        </p:spPr>
        <p:txBody>
          <a:bodyPr wrap="none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>
                <a:solidFill>
                  <a:schemeClr val="tx1"/>
                </a:solidFill>
                <a:latin typeface="Calibri" pitchFamily="34" charset="0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>
                <a:solidFill>
                  <a:schemeClr val="tx1"/>
                </a:solidFill>
                <a:latin typeface="Calibri" pitchFamily="34" charset="0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>
                <a:solidFill>
                  <a:schemeClr val="tx1"/>
                </a:solidFill>
                <a:latin typeface="Calibri" pitchFamily="34" charset="0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>
                <a:solidFill>
                  <a:schemeClr val="tx1"/>
                </a:solidFill>
                <a:latin typeface="Calibri" pitchFamily="34" charset="0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>
                <a:solidFill>
                  <a:schemeClr val="tx1"/>
                </a:solidFill>
                <a:latin typeface="Calibri" pitchFamily="34" charset="0"/>
              </a:defRPr>
            </a:lvl5pPr>
          </a:lstStyle>
          <a:p>
            <a:pPr marL="0" marR="0" lvl="0" indent="0"/>
            <a:r>
              <a:rPr sz="2800" b="1"/>
              <a:t>Представители хвойных растений.</a:t>
            </a:r>
            <a:endParaRPr sz="2800" b="1"/>
          </a:p>
        </p:txBody>
      </p:sp>
      <p:sp>
        <p:nvSpPr>
          <p:cNvPr id="16388" name="Прямоугольник 2"/>
          <p:cNvSpPr/>
          <p:nvPr/>
        </p:nvSpPr>
        <p:spPr>
          <a:xfrm>
            <a:off x="214282" y="785800"/>
            <a:ext cx="8715436" cy="830997"/>
          </a:xfrm>
          <a:prstGeom prst="rect">
            <a:avLst/>
          </a:prstGeom>
          <a:ln>
            <a:solidFill>
              <a:schemeClr val="bg2">
                <a:lumMod val="25000"/>
              </a:schemeClr>
            </a:solidFill>
          </a:ln>
        </p:spPr>
        <p:txBody>
          <a:bodyPr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>
                <a:solidFill>
                  <a:schemeClr val="tx1"/>
                </a:solidFill>
                <a:latin typeface="Calibri" pitchFamily="34" charset="0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>
                <a:solidFill>
                  <a:schemeClr val="tx1"/>
                </a:solidFill>
                <a:latin typeface="Calibri" pitchFamily="34" charset="0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>
                <a:solidFill>
                  <a:schemeClr val="tx1"/>
                </a:solidFill>
                <a:latin typeface="Calibri" pitchFamily="34" charset="0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>
                <a:solidFill>
                  <a:schemeClr val="tx1"/>
                </a:solidFill>
                <a:latin typeface="Calibri" pitchFamily="34" charset="0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>
                <a:solidFill>
                  <a:schemeClr val="tx1"/>
                </a:solidFill>
                <a:latin typeface="Calibri" pitchFamily="34" charset="0"/>
              </a:defRPr>
            </a:lvl5pPr>
          </a:lstStyle>
          <a:p>
            <a:pPr marL="0" marR="0" lvl="0" indent="0"/>
            <a:r>
              <a:rPr sz="2400" b="1"/>
              <a:t>Сосна</a:t>
            </a:r>
            <a:r>
              <a:rPr sz="2400"/>
              <a:t> — листья-иголки растут парами, шишки крупные, с толстыми чешуйками.</a:t>
            </a:r>
            <a:endParaRPr sz="2400"/>
          </a:p>
        </p:txBody>
      </p:sp>
      <p:pic>
        <p:nvPicPr>
          <p:cNvPr id="16389" name="Picture 2" descr="https://8b08ab88-ee1b-4b04-9ae9-321e0da71ae2.selcdn.net/7e92c93f-176d-41c9-a687-bddf15d78e24/%D1%81%D0%BE%D1%81%D0%BD%D0%B01.png"/>
          <p:cNvPicPr/>
          <p:nvPr/>
        </p:nvPicPr>
        <p:blipFill>
          <a:blip r:embed="rId3"/>
          <a:stretch>
            <a:fillRect/>
          </a:stretch>
        </p:blipFill>
        <p:spPr>
          <a:xfrm>
            <a:off x="0" y="1852612"/>
            <a:ext cx="4572000" cy="3290888"/>
          </a:xfrm>
          <a:prstGeom prst="rect">
            <a:avLst/>
          </a:prstGeom>
          <a:noFill/>
          <a:ln>
            <a:noFill/>
            <a:miter lim="800000"/>
          </a:ln>
        </p:spPr>
      </p:pic>
    </p:spTree>
  </p:cSld>
  <p:clrMapOvr>
    <a:masterClrMapping/>
  </p:clrMapOvr>
  <p:transition/>
  <p:timing/>
</p:sld>
</file>

<file path=ppt/slides/slide16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spTree>
      <p:nvGrpSpPr>
        <p:cNvPr id="1" name=""/>
        <p:cNvGrpSpPr/>
        <p:nvPr/>
      </p:nvGrpSpPr>
      <p:grpSpPr/>
      <p:pic>
        <p:nvPicPr>
          <p:cNvPr id="17410" name="Picture 2" descr="https://8b08ab88-ee1b-4b04-9ae9-321e0da71ae2.selcdn.net/20ab7405-7869-4425-b10c-e15fc2bb138b/%D0%B5%D0%BB%D1%8C.png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1214438"/>
            <a:ext cx="3908425" cy="3929062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17411" name="Прямоугольник 4"/>
          <p:cNvSpPr/>
          <p:nvPr/>
        </p:nvSpPr>
        <p:spPr>
          <a:xfrm>
            <a:off x="214282" y="214296"/>
            <a:ext cx="8786874" cy="830997"/>
          </a:xfrm>
          <a:prstGeom prst="rect">
            <a:avLst/>
          </a:prstGeom>
          <a:ln w="28575">
            <a:solidFill>
              <a:schemeClr val="bg2">
                <a:lumMod val="25000"/>
              </a:schemeClr>
            </a:solidFill>
          </a:ln>
        </p:spPr>
        <p:txBody>
          <a:bodyPr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>
                <a:solidFill>
                  <a:schemeClr val="tx1"/>
                </a:solidFill>
                <a:latin typeface="Calibri" pitchFamily="34" charset="0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>
                <a:solidFill>
                  <a:schemeClr val="tx1"/>
                </a:solidFill>
                <a:latin typeface="Calibri" pitchFamily="34" charset="0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>
                <a:solidFill>
                  <a:schemeClr val="tx1"/>
                </a:solidFill>
                <a:latin typeface="Calibri" pitchFamily="34" charset="0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>
                <a:solidFill>
                  <a:schemeClr val="tx1"/>
                </a:solidFill>
                <a:latin typeface="Calibri" pitchFamily="34" charset="0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>
                <a:solidFill>
                  <a:schemeClr val="tx1"/>
                </a:solidFill>
                <a:latin typeface="Calibri" pitchFamily="34" charset="0"/>
              </a:defRPr>
            </a:lvl5pPr>
          </a:lstStyle>
          <a:p>
            <a:pPr marL="0" marR="0" lvl="0" indent="0"/>
            <a:r>
              <a:rPr sz="2400" b="1"/>
              <a:t>Ель</a:t>
            </a:r>
            <a:r>
              <a:rPr sz="2400"/>
              <a:t> — иголки одиночные, крепко прикреплены к веткам, остроконечные.</a:t>
            </a:r>
            <a:endParaRPr sz="2400"/>
          </a:p>
        </p:txBody>
      </p:sp>
      <p:pic>
        <p:nvPicPr>
          <p:cNvPr id="17412" name="Picture 4" descr="Picture background"/>
          <p:cNvPicPr/>
          <p:nvPr/>
        </p:nvPicPr>
        <p:blipFill>
          <a:blip r:embed="rId3"/>
          <a:stretch>
            <a:fillRect/>
          </a:stretch>
        </p:blipFill>
        <p:spPr>
          <a:xfrm>
            <a:off x="4092575" y="1357312"/>
            <a:ext cx="5051425" cy="3786188"/>
          </a:xfrm>
          <a:prstGeom prst="rect">
            <a:avLst/>
          </a:prstGeom>
          <a:noFill/>
          <a:ln w="3175">
            <a:solidFill>
              <a:srgbClr val="7F7F7F"/>
            </a:solidFill>
            <a:miter lim="800000"/>
          </a:ln>
        </p:spPr>
      </p:pic>
    </p:spTree>
  </p:cSld>
  <p:clrMapOvr>
    <a:masterClrMapping/>
  </p:clrMapOvr>
  <p:transition/>
  <p:timing/>
</p:sld>
</file>

<file path=ppt/slides/slide17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spTree>
      <p:nvGrpSpPr>
        <p:cNvPr id="1" name=""/>
        <p:cNvGrpSpPr/>
        <p:nvPr/>
      </p:nvGrpSpPr>
      <p:grpSpPr/>
      <p:pic>
        <p:nvPicPr>
          <p:cNvPr id="18434" name="Picture 4" descr="Picture background"/>
          <p:cNvPicPr/>
          <p:nvPr/>
        </p:nvPicPr>
        <p:blipFill>
          <a:blip r:embed="rId2"/>
          <a:srcRect b="12625"/>
          <a:stretch>
            <a:fillRect/>
          </a:stretch>
        </p:blipFill>
        <p:spPr>
          <a:xfrm>
            <a:off x="6180138" y="0"/>
            <a:ext cx="2963862" cy="2071688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18435" name="Прямоугольник 3"/>
          <p:cNvSpPr/>
          <p:nvPr/>
        </p:nvSpPr>
        <p:spPr>
          <a:xfrm>
            <a:off x="142844" y="142858"/>
            <a:ext cx="5857916" cy="1938992"/>
          </a:xfrm>
          <a:prstGeom prst="rect">
            <a:avLst/>
          </a:prstGeom>
          <a:ln>
            <a:solidFill>
              <a:schemeClr val="bg2">
                <a:lumMod val="25000"/>
              </a:schemeClr>
            </a:solidFill>
          </a:ln>
        </p:spPr>
        <p:txBody>
          <a:bodyPr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>
                <a:solidFill>
                  <a:schemeClr val="tx1"/>
                </a:solidFill>
                <a:latin typeface="Calibri" pitchFamily="34" charset="0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>
                <a:solidFill>
                  <a:schemeClr val="tx1"/>
                </a:solidFill>
                <a:latin typeface="Calibri" pitchFamily="34" charset="0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>
                <a:solidFill>
                  <a:schemeClr val="tx1"/>
                </a:solidFill>
                <a:latin typeface="Calibri" pitchFamily="34" charset="0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>
                <a:solidFill>
                  <a:schemeClr val="tx1"/>
                </a:solidFill>
                <a:latin typeface="Calibri" pitchFamily="34" charset="0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>
                <a:solidFill>
                  <a:schemeClr val="tx1"/>
                </a:solidFill>
                <a:latin typeface="Calibri" pitchFamily="34" charset="0"/>
              </a:defRPr>
            </a:lvl5pPr>
          </a:lstStyle>
          <a:p>
            <a:pPr marL="0" marR="0" lvl="0" indent="0"/>
            <a:r>
              <a:rPr sz="2400" b="1"/>
              <a:t>Можжевельник</a:t>
            </a:r>
            <a:r>
              <a:rPr sz="2400"/>
              <a:t> может быть как деревом высотой до 20 метров, так и низкорослым кустарником. Плоды — шишкоягоды, которые созревают в течение одного или двух лет. </a:t>
            </a:r>
            <a:endParaRPr sz="2400"/>
          </a:p>
        </p:txBody>
      </p:sp>
      <p:sp>
        <p:nvSpPr>
          <p:cNvPr id="18436" name="AutoShape 2" descr="Picture background"/>
          <p:cNvSpPr/>
          <p:nvPr/>
        </p:nvSpPr>
        <p:spPr>
          <a:xfrm>
            <a:off x="155575" y="-144462"/>
            <a:ext cx="304800" cy="3048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>
            <a:no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>
                <a:solidFill>
                  <a:schemeClr val="tx1"/>
                </a:solidFill>
                <a:latin typeface="Calibri" pitchFamily="34" charset="0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>
                <a:solidFill>
                  <a:schemeClr val="tx1"/>
                </a:solidFill>
                <a:latin typeface="Calibri" pitchFamily="34" charset="0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>
                <a:solidFill>
                  <a:schemeClr val="tx1"/>
                </a:solidFill>
                <a:latin typeface="Calibri" pitchFamily="34" charset="0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>
                <a:solidFill>
                  <a:schemeClr val="tx1"/>
                </a:solidFill>
                <a:latin typeface="Calibri" pitchFamily="34" charset="0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>
                <a:solidFill>
                  <a:schemeClr val="tx1"/>
                </a:solidFill>
                <a:latin typeface="Calibri" pitchFamily="34" charset="0"/>
              </a:defRPr>
            </a:lvl5pPr>
          </a:lstStyle>
          <a:p>
            <a:pPr marL="0" indent="0"/>
          </a:p>
        </p:txBody>
      </p:sp>
      <p:pic>
        <p:nvPicPr>
          <p:cNvPr id="18437" name="Picture 6" descr="Picture background"/>
          <p:cNvPicPr/>
          <p:nvPr/>
        </p:nvPicPr>
        <p:blipFill>
          <a:blip r:embed="rId3"/>
          <a:stretch>
            <a:fillRect/>
          </a:stretch>
        </p:blipFill>
        <p:spPr>
          <a:xfrm>
            <a:off x="0" y="2143125"/>
            <a:ext cx="2800350" cy="3000375"/>
          </a:xfrm>
          <a:prstGeom prst="rect">
            <a:avLst/>
          </a:prstGeom>
          <a:noFill/>
          <a:ln w="3175">
            <a:solidFill>
              <a:srgbClr val="A6A6A6"/>
            </a:solidFill>
            <a:miter lim="800000"/>
          </a:ln>
        </p:spPr>
      </p:pic>
      <p:pic>
        <p:nvPicPr>
          <p:cNvPr id="18438" name="Picture 8" descr="Picture background"/>
          <p:cNvPicPr/>
          <p:nvPr/>
        </p:nvPicPr>
        <p:blipFill>
          <a:blip r:embed="rId4"/>
          <a:stretch>
            <a:fillRect/>
          </a:stretch>
        </p:blipFill>
        <p:spPr>
          <a:xfrm>
            <a:off x="3649662" y="2286000"/>
            <a:ext cx="5351462" cy="2857500"/>
          </a:xfrm>
          <a:prstGeom prst="rect">
            <a:avLst/>
          </a:prstGeom>
          <a:noFill/>
          <a:ln w="3175">
            <a:solidFill>
              <a:srgbClr val="7F7F7F"/>
            </a:solidFill>
            <a:miter lim="800000"/>
          </a:ln>
        </p:spPr>
      </p:pic>
    </p:spTree>
  </p:cSld>
  <p:clrMapOvr>
    <a:masterClrMapping/>
  </p:clrMapOvr>
  <p:transition/>
  <p:timing/>
</p:sld>
</file>

<file path=ppt/slides/slide18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spTree>
      <p:nvGrpSpPr>
        <p:cNvPr id="1" name=""/>
        <p:cNvGrpSpPr/>
        <p:nvPr/>
      </p:nvGrpSpPr>
      <p:grpSpPr/>
      <p:pic>
        <p:nvPicPr>
          <p:cNvPr id="19458" name="Picture 4" descr="Picture background"/>
          <p:cNvPicPr/>
          <p:nvPr/>
        </p:nvPicPr>
        <p:blipFill>
          <a:blip r:embed="rId2"/>
          <a:stretch>
            <a:fillRect/>
          </a:stretch>
        </p:blipFill>
        <p:spPr>
          <a:xfrm>
            <a:off x="4286250" y="142875"/>
            <a:ext cx="4714875" cy="4714875"/>
          </a:xfrm>
          <a:prstGeom prst="rect">
            <a:avLst/>
          </a:prstGeom>
          <a:noFill/>
          <a:ln w="3175">
            <a:solidFill>
              <a:srgbClr val="7F7F7F"/>
            </a:solidFill>
            <a:miter lim="800000"/>
          </a:ln>
        </p:spPr>
      </p:pic>
      <p:sp>
        <p:nvSpPr>
          <p:cNvPr id="19459" name="Прямоугольник 3"/>
          <p:cNvSpPr/>
          <p:nvPr/>
        </p:nvSpPr>
        <p:spPr>
          <a:xfrm>
            <a:off x="142844" y="214296"/>
            <a:ext cx="3857652" cy="1569660"/>
          </a:xfrm>
          <a:prstGeom prst="rect">
            <a:avLst/>
          </a:prstGeom>
          <a:ln w="28575">
            <a:solidFill>
              <a:schemeClr val="bg2">
                <a:lumMod val="25000"/>
              </a:schemeClr>
            </a:solidFill>
          </a:ln>
        </p:spPr>
        <p:txBody>
          <a:bodyPr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>
                <a:solidFill>
                  <a:schemeClr val="tx1"/>
                </a:solidFill>
                <a:latin typeface="Calibri" pitchFamily="34" charset="0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>
                <a:solidFill>
                  <a:schemeClr val="tx1"/>
                </a:solidFill>
                <a:latin typeface="Calibri" pitchFamily="34" charset="0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>
                <a:solidFill>
                  <a:schemeClr val="tx1"/>
                </a:solidFill>
                <a:latin typeface="Calibri" pitchFamily="34" charset="0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>
                <a:solidFill>
                  <a:schemeClr val="tx1"/>
                </a:solidFill>
                <a:latin typeface="Calibri" pitchFamily="34" charset="0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>
                <a:solidFill>
                  <a:schemeClr val="tx1"/>
                </a:solidFill>
                <a:latin typeface="Calibri" pitchFamily="34" charset="0"/>
              </a:defRPr>
            </a:lvl5pPr>
          </a:lstStyle>
          <a:p>
            <a:pPr marL="0" marR="0" lvl="0" indent="0"/>
            <a:r>
              <a:rPr sz="2400" b="1"/>
              <a:t>Лиственница</a:t>
            </a:r>
            <a:r>
              <a:rPr sz="2400"/>
              <a:t> не относится к вечнозелёным хвойным деревьям. Это листопадное хвойное растение.</a:t>
            </a:r>
            <a:endParaRPr sz="2400"/>
          </a:p>
        </p:txBody>
      </p:sp>
      <p:pic>
        <p:nvPicPr>
          <p:cNvPr id="19460" name="Picture 6" descr="Picture background"/>
          <p:cNvPicPr/>
          <p:nvPr/>
        </p:nvPicPr>
        <p:blipFill>
          <a:blip r:embed="rId3"/>
          <a:stretch>
            <a:fillRect/>
          </a:stretch>
        </p:blipFill>
        <p:spPr>
          <a:xfrm>
            <a:off x="142875" y="2109788"/>
            <a:ext cx="3929062" cy="2619375"/>
          </a:xfrm>
          <a:prstGeom prst="rect">
            <a:avLst/>
          </a:prstGeom>
          <a:noFill/>
          <a:ln w="3175">
            <a:solidFill>
              <a:srgbClr val="D9D9D9"/>
            </a:solidFill>
            <a:miter lim="800000"/>
          </a:ln>
        </p:spPr>
      </p:pic>
    </p:spTree>
  </p:cSld>
  <p:clrMapOvr>
    <a:masterClrMapping/>
  </p:clrMapOvr>
  <p:transition/>
  <p:timing/>
</p:sld>
</file>

<file path=ppt/slides/slide19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20482" name="Прямоугольник 3"/>
          <p:cNvSpPr/>
          <p:nvPr/>
        </p:nvSpPr>
        <p:spPr>
          <a:xfrm>
            <a:off x="214282" y="214296"/>
            <a:ext cx="4429156" cy="1938992"/>
          </a:xfrm>
          <a:prstGeom prst="rect">
            <a:avLst/>
          </a:prstGeom>
          <a:ln w="28575">
            <a:solidFill>
              <a:schemeClr val="bg2">
                <a:lumMod val="25000"/>
              </a:schemeClr>
            </a:solidFill>
          </a:ln>
        </p:spPr>
        <p:txBody>
          <a:bodyPr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>
                <a:solidFill>
                  <a:schemeClr val="tx1"/>
                </a:solidFill>
                <a:latin typeface="Calibri" pitchFamily="34" charset="0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>
                <a:solidFill>
                  <a:schemeClr val="tx1"/>
                </a:solidFill>
                <a:latin typeface="Calibri" pitchFamily="34" charset="0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>
                <a:solidFill>
                  <a:schemeClr val="tx1"/>
                </a:solidFill>
                <a:latin typeface="Calibri" pitchFamily="34" charset="0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>
                <a:solidFill>
                  <a:schemeClr val="tx1"/>
                </a:solidFill>
                <a:latin typeface="Calibri" pitchFamily="34" charset="0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>
                <a:solidFill>
                  <a:schemeClr val="tx1"/>
                </a:solidFill>
                <a:latin typeface="Calibri" pitchFamily="34" charset="0"/>
              </a:defRPr>
            </a:lvl5pPr>
          </a:lstStyle>
          <a:p>
            <a:pPr marL="0" marR="0" lvl="0" indent="0"/>
            <a:r>
              <a:rPr sz="2400" b="1"/>
              <a:t>Пихта</a:t>
            </a:r>
            <a:r>
              <a:rPr sz="2400"/>
              <a:t> имеет густую, конусовидную крону. Шишки вертикальные, цилиндрической формы, созревают на протяжении одного года. </a:t>
            </a:r>
            <a:endParaRPr sz="2400"/>
          </a:p>
        </p:txBody>
      </p:sp>
      <p:pic>
        <p:nvPicPr>
          <p:cNvPr id="20483" name="Picture 2" descr="Picture background"/>
          <p:cNvPicPr/>
          <p:nvPr/>
        </p:nvPicPr>
        <p:blipFill>
          <a:blip r:embed="rId3"/>
          <a:stretch>
            <a:fillRect/>
          </a:stretch>
        </p:blipFill>
        <p:spPr>
          <a:xfrm>
            <a:off x="214312" y="2357438"/>
            <a:ext cx="4387850" cy="2468562"/>
          </a:xfrm>
          <a:prstGeom prst="rect">
            <a:avLst/>
          </a:prstGeom>
          <a:noFill/>
          <a:ln w="3175">
            <a:solidFill>
              <a:srgbClr val="BFBFBF"/>
            </a:solidFill>
            <a:miter lim="800000"/>
          </a:ln>
        </p:spPr>
      </p:pic>
      <p:pic>
        <p:nvPicPr>
          <p:cNvPr id="20484" name="Picture 4" descr="Picture background"/>
          <p:cNvPicPr/>
          <p:nvPr/>
        </p:nvPicPr>
        <p:blipFill>
          <a:blip r:embed="rId4"/>
          <a:stretch>
            <a:fillRect/>
          </a:stretch>
        </p:blipFill>
        <p:spPr>
          <a:xfrm>
            <a:off x="4786312" y="357188"/>
            <a:ext cx="4214812" cy="4214812"/>
          </a:xfrm>
          <a:prstGeom prst="rect">
            <a:avLst/>
          </a:prstGeom>
          <a:noFill/>
          <a:ln w="3175">
            <a:solidFill>
              <a:srgbClr val="A6A6A6"/>
            </a:solidFill>
            <a:miter lim="800000"/>
          </a:ln>
        </p:spPr>
      </p:pic>
    </p:spTree>
  </p:cSld>
  <p:clrMapOvr>
    <a:masterClrMapping/>
  </p:clrMapOvr>
  <p:transition/>
  <p:timing/>
</p:sld>
</file>

<file path=ppt/slides/slide20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21506" name="Прямоугольник 3"/>
          <p:cNvSpPr/>
          <p:nvPr/>
        </p:nvSpPr>
        <p:spPr>
          <a:xfrm>
            <a:off x="142844" y="142858"/>
            <a:ext cx="5500726" cy="1569660"/>
          </a:xfrm>
          <a:prstGeom prst="rect">
            <a:avLst/>
          </a:prstGeom>
          <a:ln>
            <a:solidFill>
              <a:schemeClr val="bg2">
                <a:lumMod val="25000"/>
              </a:schemeClr>
            </a:solidFill>
          </a:ln>
        </p:spPr>
        <p:txBody>
          <a:bodyPr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>
                <a:solidFill>
                  <a:schemeClr val="tx1"/>
                </a:solidFill>
                <a:latin typeface="Calibri" pitchFamily="34" charset="0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>
                <a:solidFill>
                  <a:schemeClr val="tx1"/>
                </a:solidFill>
                <a:latin typeface="Calibri" pitchFamily="34" charset="0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>
                <a:solidFill>
                  <a:schemeClr val="tx1"/>
                </a:solidFill>
                <a:latin typeface="Calibri" pitchFamily="34" charset="0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>
                <a:solidFill>
                  <a:schemeClr val="tx1"/>
                </a:solidFill>
                <a:latin typeface="Calibri" pitchFamily="34" charset="0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>
                <a:solidFill>
                  <a:schemeClr val="tx1"/>
                </a:solidFill>
                <a:latin typeface="Calibri" pitchFamily="34" charset="0"/>
              </a:defRPr>
            </a:lvl5pPr>
          </a:lstStyle>
          <a:p>
            <a:pPr marL="0" marR="0" lvl="0" indent="0"/>
            <a:r>
              <a:rPr sz="2400" b="1"/>
              <a:t>Секвойя</a:t>
            </a:r>
            <a:r>
              <a:rPr sz="2400"/>
              <a:t> относится к вечнозелёным хвойным деревьям из семейства кипарисовых. Отдельные экземпляры достигают высоты более 110 м.</a:t>
            </a:r>
            <a:endParaRPr sz="2400"/>
          </a:p>
        </p:txBody>
      </p:sp>
      <p:pic>
        <p:nvPicPr>
          <p:cNvPr id="21507" name="Picture 2" descr="C:\Users\User\Downloads\i (24).jpg"/>
          <p:cNvPicPr/>
          <p:nvPr/>
        </p:nvPicPr>
        <p:blipFill>
          <a:blip r:embed="rId2"/>
          <a:stretch>
            <a:fillRect/>
          </a:stretch>
        </p:blipFill>
        <p:spPr>
          <a:xfrm>
            <a:off x="5786438" y="142875"/>
            <a:ext cx="3265488" cy="4884738"/>
          </a:xfrm>
          <a:prstGeom prst="rect">
            <a:avLst/>
          </a:prstGeom>
          <a:noFill/>
          <a:ln w="3175">
            <a:solidFill>
              <a:srgbClr val="A6A6A6"/>
            </a:solidFill>
            <a:miter lim="800000"/>
          </a:ln>
        </p:spPr>
      </p:pic>
      <p:pic>
        <p:nvPicPr>
          <p:cNvPr id="21508" name="Picture 2" descr="Picture background"/>
          <p:cNvPicPr/>
          <p:nvPr/>
        </p:nvPicPr>
        <p:blipFill>
          <a:blip r:embed="rId3"/>
          <a:stretch>
            <a:fillRect/>
          </a:stretch>
        </p:blipFill>
        <p:spPr>
          <a:xfrm>
            <a:off x="142875" y="2000250"/>
            <a:ext cx="5324475" cy="2994025"/>
          </a:xfrm>
          <a:prstGeom prst="rect">
            <a:avLst/>
          </a:prstGeom>
          <a:noFill/>
          <a:ln w="3175">
            <a:solidFill>
              <a:srgbClr val="BFBFBF"/>
            </a:solidFill>
            <a:miter lim="800000"/>
          </a:ln>
        </p:spPr>
      </p:pic>
    </p:spTree>
  </p:cSld>
  <p:clrMapOvr>
    <a:masterClrMapping/>
  </p:clrMapOvr>
  <p:transition/>
  <p:timing/>
</p:sld>
</file>

<file path=ppt/tags/tag1.xml><?xml version="1.0" encoding="utf-8"?>
<p:tagLst xmlns:p="http://schemas.openxmlformats.org/presentationml/2006/main">
  <p:tag name="AS_NET" val="4.0.30319.42000"/>
  <p:tag name="AS_OS" val="Microsoft Windows NT 6.2.9200.0"/>
  <p:tag name="AS_RELEASE_DATE" val="2017.01.13"/>
  <p:tag name="AS_TITLE" val="Aspose.Slides for .NET 4.0"/>
  <p:tag name="AS_VERSION" val="16.12.1.0"/>
</p:tagLst>
</file>

<file path=ppt/theme/theme1.xml><?xml version="1.0" encoding="utf-8"?>
<a:theme xmlns:r="http://schemas.openxmlformats.org/officeDocument/2006/relationships"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">
        <a:dk1>
          <a:srgbClr val="000000"/>
        </a:dk1>
        <a:lt1>
          <a:srgbClr val="FFFFFF"/>
        </a:lt1>
        <a:dk2>
          <a:srgbClr val="1F497D"/>
        </a:dk2>
        <a:lt2>
          <a:srgbClr val="EEECE1"/>
        </a:lt2>
        <a:accent1>
          <a:srgbClr val="4F81BD"/>
        </a:accent1>
        <a:accent2>
          <a:srgbClr val="C0504D"/>
        </a:accent2>
        <a:accent3>
          <a:srgbClr val="9BBB59"/>
        </a:accent3>
        <a:accent4>
          <a:srgbClr val="8064A2"/>
        </a:accent4>
        <a:accent5>
          <a:srgbClr val="4BACC6"/>
        </a:accent5>
        <a:accent6>
          <a:srgbClr val="F79646"/>
        </a:accent6>
        <a:hlink>
          <a:srgbClr val="0000FF"/>
        </a:hlink>
        <a:folHlink>
          <a:srgbClr val="800080"/>
        </a:folHlink>
      </a:clrScheme>
    </a:extraClrScheme>
  </a:extraClrSchemeLst>
</a:theme>
</file>

<file path=ppt/theme/theme2.xml><?xml version="1.0" encoding="utf-8"?>
<a:theme xmlns:r="http://schemas.openxmlformats.org/officeDocument/2006/relationships"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</a:theme>
</file>

<file path=docProps/app.xml><?xml version="1.0" encoding="utf-8"?>
<Properties xmlns:vt="http://schemas.openxmlformats.org/officeDocument/2006/docPropsVTypes" xmlns="http://schemas.openxmlformats.org/officeDocument/2006/extended-properties">
  <Company/>
  <Paragraphs>52</Paragraphs>
  <Slides>20</Slides>
  <Notes>2</Notes>
  <TotalTime>146</TotalTime>
  <HiddenSlides>0</HiddenSlides>
  <MMClips>0</MMClips>
  <ScaleCrop>0</ScaleCrop>
  <HeadingPairs>
    <vt:vector baseType="variant" size="4">
      <vt:variant>
        <vt:lpstr>Theme</vt:lpstr>
      </vt:variant>
      <vt:variant>
        <vt:i4>1</vt:i4>
      </vt:variant>
      <vt:variant>
        <vt:lpstr>Slide Titles</vt:lpstr>
      </vt:variant>
      <vt:variant>
        <vt:i4>20</vt:i4>
      </vt:variant>
    </vt:vector>
  </HeadingPairs>
  <TitlesOfParts>
    <vt:vector baseType="lpstr" size="21">
      <vt:lpstr>Тема Office</vt:lpstr>
      <vt:lpstr>Slide 1</vt:lpstr>
      <vt:lpstr>Slide 2</vt:lpstr>
      <vt:lpstr>Slide 3</vt:lpstr>
      <vt:lpstr>Slide 4</vt:lpstr>
      <vt:lpstr>Slide 5</vt:lpstr>
      <vt:lpstr>Slide 6</vt:lpstr>
      <vt:lpstr>Slide 7</vt:lpstr>
      <vt:lpstr>Slide 8</vt:lpstr>
      <vt:lpstr>Slide 9</vt:lpstr>
      <vt:lpstr>Slide 10</vt:lpstr>
      <vt:lpstr>Slide 11</vt:lpstr>
      <vt:lpstr>Slide 12</vt:lpstr>
      <vt:lpstr>Slide 13</vt:lpstr>
      <vt:lpstr>Slide 14</vt:lpstr>
      <vt:lpstr>Slide 15</vt:lpstr>
      <vt:lpstr>Slide 16</vt:lpstr>
      <vt:lpstr>Slide 17</vt:lpstr>
      <vt:lpstr>Slide 18</vt:lpstr>
      <vt:lpstr>Slide 19</vt:lpstr>
      <vt:lpstr>Slide 20</vt:lpstr>
    </vt:vector>
  </TitlesOfParts>
  <LinksUpToDate>0</LinksUpToDate>
  <SharedDoc>0</SharedDoc>
  <HyperlinksChanged>0</HyperlinksChanged>
  <Application>Aspose.Slides for .NET</Application>
  <AppVersion>16.1201</AppVersion>
</Properties>
</file>

<file path=docProps/core.xml><?xml version="1.0" encoding="utf-8"?>
<cp:coreProperties xmlns:dc="http://purl.org/dc/elements/1.1/" xmlns:dcterms="http://purl.org/dc/terms/" xmlns:dcmitype="http://purl.org/dc/dcmitype/" xmlns:xsi="http://www.w3.org/2001/XMLSchema-instance" xmlns:cp="http://schemas.openxmlformats.org/package/2006/metadata/core-properties">
  <dc:title>Общая характеристика хвойных растений.</dc:title>
  <dc:creator>Пользователь</dc:creator>
  <cp:lastModifiedBy>user</cp:lastModifiedBy>
  <cp:revision>38</cp:revision>
  <dcterms:created xsi:type="dcterms:W3CDTF">2025-11-21T14:59:44Z</dcterms:created>
  <dcterms:modified xsi:type="dcterms:W3CDTF">2026-03-30T18:53:46Z</dcterms:modified>
</cp:coreProperties>
</file>