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56" r:id="rId2"/>
    <p:sldId id="260" r:id="rId3"/>
    <p:sldId id="265" r:id="rId4"/>
    <p:sldId id="267" r:id="rId5"/>
    <p:sldId id="262" r:id="rId6"/>
    <p:sldId id="263" r:id="rId7"/>
    <p:sldId id="264" r:id="rId8"/>
    <p:sldId id="268" r:id="rId9"/>
    <p:sldId id="269" r:id="rId10"/>
    <p:sldId id="261" r:id="rId11"/>
    <p:sldId id="270" r:id="rId12"/>
    <p:sldId id="271" r:id="rId13"/>
    <p:sldId id="272" r:id="rId14"/>
    <p:sldId id="273" r:id="rId15"/>
    <p:sldId id="274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</p:sldIdLst>
  <p:sldSz cx="9144000" cy="6858000" type="screen4x3"/>
  <p:notesSz cx="6858000" cy="9144000"/>
  <p:custDataLst>
    <p:tags r:id="rId27"/>
  </p:custDataLst>
  <p:defaultTextStyle>
    <a:defPPr>
      <a:defRPr lang="es-ES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>
        <p:scale>
          <a:sx n="96" d="100"/>
          <a:sy n="96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tags" Target="tags/tag1.xml" /><Relationship Id="rId28" Type="http://schemas.openxmlformats.org/officeDocument/2006/relationships/presProps" Target="presProps.xml" /><Relationship Id="rId29" Type="http://schemas.openxmlformats.org/officeDocument/2006/relationships/viewProps" Target="viewProps.xml" /><Relationship Id="rId3" Type="http://schemas.openxmlformats.org/officeDocument/2006/relationships/slide" Target="slides/slide2.xml" /><Relationship Id="rId30" Type="http://schemas.openxmlformats.org/officeDocument/2006/relationships/theme" Target="theme/theme1.xml" /><Relationship Id="rId31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E8D415C1-3642-4C39-9B4B-636F6AE72537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E8D415C1-3642-4C39-9B4B-636F6AE72537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E8D415C1-3642-4C39-9B4B-636F6AE72537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image" Target="../media/image1.jpeg" /><Relationship Id="rId5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t>Haga clic para cambiar el estilo de título	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/>
            <a:r>
              <a:t>Haga clic para modificar el estilo de texto del patrón</a:t>
            </a:r>
          </a:p>
          <a:p>
            <a:pPr lvl="1"/>
            <a:r>
              <a:t>Segundo nivel</a:t>
            </a:r>
          </a:p>
          <a:p>
            <a:pPr lvl="2"/>
            <a:r>
              <a:t>Tercer nivel</a:t>
            </a:r>
          </a:p>
          <a:p>
            <a:pPr lvl="3"/>
            <a:r>
              <a:t>Cuarto nivel</a:t>
            </a:r>
          </a:p>
          <a:p>
            <a:pPr lvl="4"/>
            <a:r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r" eaLnBrk="1" hangingPunct="1"/>
            <a:fld id="{E8D415C1-3642-4C39-9B4B-636F6AE72537}" type="slidenum">
              <a:rPr sz="1400"/>
              <a:t>*</a:t>
            </a:fld>
            <a:endParaRPr sz="14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cs typeface="Arial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effectLst/>
          <a:latin typeface="+mn-lt"/>
          <a:ea typeface="Arial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effectLst/>
          <a:latin typeface="+mn-lt"/>
          <a:ea typeface="Arial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effectLst/>
          <a:latin typeface="+mn-lt"/>
          <a:ea typeface="Arial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effectLst/>
          <a:latin typeface="+mn-lt"/>
          <a:ea typeface="Arial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jpeg" /><Relationship Id="rId3" Type="http://schemas.openxmlformats.org/officeDocument/2006/relationships/hyperlink" Target="http://club.foto.ru/gallery/images/preview/2005/09/25/488476.jpg" TargetMode="External" /><Relationship Id="rId4" Type="http://schemas.openxmlformats.org/officeDocument/2006/relationships/image" Target="../media/image4.jpeg" /><Relationship Id="rId5" Type="http://schemas.openxmlformats.org/officeDocument/2006/relationships/hyperlink" Target="http://www.nrk.cross-ipk.ru/body/pie/body/5/body/ecosystems/%ED%E5%E9%F2%F0%E0%EB%E8%E7%EC.jpg" TargetMode="External" /><Relationship Id="rId6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Relationship Id="rId4" Type="http://schemas.openxmlformats.org/officeDocument/2006/relationships/image" Target="../media/image11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Relationship Id="rId3" Type="http://schemas.openxmlformats.org/officeDocument/2006/relationships/hyperlink" Target="http://club.foto.ru/gallery/images/photo/2006/02/12/567875.jpg" TargetMode="External" /><Relationship Id="rId4" Type="http://schemas.openxmlformats.org/officeDocument/2006/relationships/image" Target="../media/image14.png" /><Relationship Id="rId5" Type="http://schemas.openxmlformats.org/officeDocument/2006/relationships/hyperlink" Target="http://club.foto.ru/gallery/images/photo/2007/08/06/909244.jpg" TargetMode="Externa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Relationship Id="rId3" Type="http://schemas.openxmlformats.org/officeDocument/2006/relationships/image" Target="../media/image16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hyperlink" Target="http://limpopo-tour.ru/foto/Serengeti/antilopagnu.jpg" TargetMode="External" /><Relationship Id="rId4" Type="http://schemas.openxmlformats.org/officeDocument/2006/relationships/image" Target="../media/image19.png" /><Relationship Id="rId5" Type="http://schemas.openxmlformats.org/officeDocument/2006/relationships/hyperlink" Target="http://img-fotki.yandex.ru/get/19/alekos2003.0/0_e2fb_742a79cd_XL" TargetMode="External" /><Relationship Id="rId6" Type="http://schemas.openxmlformats.org/officeDocument/2006/relationships/image" Target="../media/image20.png" /><Relationship Id="rId7" Type="http://schemas.openxmlformats.org/officeDocument/2006/relationships/hyperlink" Target="http://s52.radikal.ru/i135/0810/48/9eca67e899a3.jpg" TargetMode="Externa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hyperlink" Target="http://nat.cross-ipk.ru/body/ecology/ecology/images/slide23A.jpg" TargetMode="Externa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png" /><Relationship Id="rId3" Type="http://schemas.openxmlformats.org/officeDocument/2006/relationships/hyperlink" Target="http://encephalitis.ru/uploads/posts/1213666894_lipoptena_cervi_5.jpg" TargetMode="External" /><Relationship Id="rId4" Type="http://schemas.openxmlformats.org/officeDocument/2006/relationships/image" Target="../media/image24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png" /><Relationship Id="rId3" Type="http://schemas.openxmlformats.org/officeDocument/2006/relationships/image" Target="../media/image26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blipFill rotWithShape="0"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/>
      <p:sp>
        <p:nvSpPr>
          <p:cNvPr id="2050" name="Rectangle 110"/>
          <p:cNvSpPr>
            <a:spLocks noGrp="1"/>
          </p:cNvSpPr>
          <p:nvPr>
            <p:ph type="ctrTitle"/>
          </p:nvPr>
        </p:nvSpPr>
        <p:spPr>
          <a:xfrm>
            <a:off x="539750" y="836613"/>
            <a:ext cx="8353425" cy="21605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effectLst/>
                <a:latin typeface="Arial"/>
                <a:ea typeface="Arial"/>
              </a:defRPr>
            </a:lvl1pPr>
          </a:lstStyle>
          <a:p>
            <a:pPr lvl="0" algn="r" eaLnBrk="1" hangingPunct="1"/>
            <a:r>
              <a:rPr lang="ru-RU" altLang="ru-RU" sz="5400" b="1" i="1">
                <a:solidFill>
                  <a:srgbClr val="C00000"/>
                </a:solidFill>
                <a:latin typeface="Century Gothic" pitchFamily="34" charset="0"/>
              </a:rPr>
              <a:t>БИОТИЧЕСКИЕ СВЯЗИ В ПРИРОДЕ</a:t>
            </a:r>
            <a:endParaRPr lang="es-ES" altLang="ru-RU" sz="5400" b="1" i="1">
              <a:solidFill>
                <a:srgbClr val="C0000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4" name="Содержимое 2"/>
          <p:cNvSpPr>
            <a:spLocks noGrp="1"/>
          </p:cNvSpPr>
          <p:nvPr>
            <p:ph idx="1"/>
          </p:nvPr>
        </p:nvSpPr>
        <p:spPr>
          <a:xfrm>
            <a:off x="457200" y="1916113"/>
            <a:ext cx="8229600" cy="43926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just">
              <a:buNone/>
            </a:pPr>
            <a:r>
              <a:rPr lang="ru-RU" altLang="ru-RU" b="1" i="1">
                <a:latin typeface="Cambria Math" pitchFamily="18" charset="0"/>
                <a:ea typeface="Cambria Math" pitchFamily="18" charset="0"/>
              </a:rPr>
              <a:t>В природе существование каждого живого организма зависит не только от факторов неживой природы, но и от обитающих рядом других организмов. </a:t>
            </a:r>
            <a:r>
              <a:rPr lang="ru-RU" altLang="ru-RU" b="1" i="1">
                <a:solidFill>
                  <a:srgbClr val="C00000"/>
                </a:solidFill>
                <a:latin typeface="Cambria Math" pitchFamily="18" charset="0"/>
                <a:ea typeface="Cambria Math" pitchFamily="18" charset="0"/>
              </a:rPr>
              <a:t>Биотические факторы – это факторы живой среды, влияющие на жизнедеятельность организмов</a:t>
            </a:r>
            <a:endParaRPr lang="ru-RU" altLang="ru-RU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  <a:p>
            <a:pPr lvl="0" algn="just">
              <a:buNone/>
            </a:pPr>
            <a:endParaRPr lang="ru-RU" altLang="ru-RU" b="1" i="1">
              <a:solidFill>
                <a:srgbClr val="C00000"/>
              </a:solidFill>
              <a:latin typeface="Cambria Math" pitchFamily="18" charset="0"/>
              <a:ea typeface="Cambria Math" pitchFamily="18" charset="0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2051050" y="500063"/>
            <a:ext cx="6678613" cy="1143000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Типы взаимодействия организмов в</a:t>
            </a:r>
            <a:b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</a:br>
            <a: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природе</a:t>
            </a:r>
            <a:endParaRPr lang="ru-RU" altLang="ru-RU" sz="2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4099" name="Picture 12" descr="Картинка 1 из 7810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0" y="3328988"/>
            <a:ext cx="3048000" cy="3406775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cxnSp>
        <p:nvCxnSpPr>
          <p:cNvPr id="4100" name="Прямая со стрелкой 8"/>
          <p:cNvCxnSpPr/>
          <p:nvPr/>
        </p:nvCxnSpPr>
        <p:spPr>
          <a:xfrm rot="10800000" flipV="1">
            <a:off x="1857375" y="1714500"/>
            <a:ext cx="1714500" cy="928688"/>
          </a:xfrm>
          <a:prstGeom prst="line">
            <a:avLst/>
          </a:prstGeom>
          <a:noFill/>
          <a:ln w="76200">
            <a:solidFill>
              <a:srgbClr val="C00000"/>
            </a:solidFill>
            <a:miter lim="800000"/>
            <a:tailEnd type="arrow"/>
          </a:ln>
        </p:spPr>
      </p:cxnSp>
      <p:cxnSp>
        <p:nvCxnSpPr>
          <p:cNvPr id="4101" name="Прямая со стрелкой 11"/>
          <p:cNvCxnSpPr/>
          <p:nvPr/>
        </p:nvCxnSpPr>
        <p:spPr>
          <a:xfrm>
            <a:off x="6732588" y="1700213"/>
            <a:ext cx="1428750" cy="1000125"/>
          </a:xfrm>
          <a:prstGeom prst="line">
            <a:avLst/>
          </a:prstGeom>
          <a:noFill/>
          <a:ln w="76200">
            <a:solidFill>
              <a:srgbClr val="C00000"/>
            </a:solidFill>
            <a:miter lim="800000"/>
            <a:tailEnd type="arrow"/>
          </a:ln>
        </p:spPr>
      </p:cxnSp>
      <p:cxnSp>
        <p:nvCxnSpPr>
          <p:cNvPr id="4102" name="Прямая со стрелкой 14"/>
          <p:cNvCxnSpPr/>
          <p:nvPr/>
        </p:nvCxnSpPr>
        <p:spPr>
          <a:xfrm>
            <a:off x="5078413" y="1700213"/>
            <a:ext cx="69850" cy="1223962"/>
          </a:xfrm>
          <a:prstGeom prst="line">
            <a:avLst/>
          </a:prstGeom>
          <a:noFill/>
          <a:ln w="76200">
            <a:solidFill>
              <a:srgbClr val="C00000"/>
            </a:solidFill>
            <a:miter lim="800000"/>
            <a:tailEnd type="arrow"/>
          </a:ln>
        </p:spPr>
      </p:cxnSp>
      <p:pic>
        <p:nvPicPr>
          <p:cNvPr id="4103" name="Picture 2" descr="Картинка 4 из 22">
            <a:hlinkClick r:id="rId5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6225" y="3657600"/>
            <a:ext cx="3517900" cy="3127375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pic>
        <p:nvPicPr>
          <p:cNvPr id="4104" name="Picture 9"/>
          <p:cNvPicPr>
            <a:picLocks noGrp="1" noChangeAspect="1"/>
          </p:cNvPicPr>
          <p:nvPr>
            <p:ph idx="1"/>
          </p:nvPr>
        </p:nvPicPr>
        <p:blipFill>
          <a:blip r:embed="rId6"/>
          <a:stretch>
            <a:fillRect/>
          </a:stretch>
        </p:blipFill>
        <p:spPr>
          <a:xfrm>
            <a:off x="5937250" y="3170238"/>
            <a:ext cx="3292475" cy="35163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5" name="TextBox 9"/>
          <p:cNvSpPr/>
          <p:nvPr/>
        </p:nvSpPr>
        <p:spPr>
          <a:xfrm>
            <a:off x="323850" y="2708275"/>
            <a:ext cx="2303463" cy="523875"/>
          </a:xfrm>
          <a:prstGeom prst="rect">
            <a:avLst/>
          </a:prstGeom>
          <a:solidFill>
            <a:srgbClr val="92D05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ru-RU" sz="2800" b="1" i="1">
                <a:latin typeface="Franklin Gothic Medium" pitchFamily="34" charset="0"/>
                <a:ea typeface="Times New Roman" pitchFamily="18" charset="0"/>
              </a:rPr>
              <a:t>I</a:t>
            </a:r>
            <a:r>
              <a:rPr lang="ru-RU" altLang="ru-RU" sz="2800" b="1" i="1">
                <a:latin typeface="Franklin Gothic Medium" pitchFamily="34" charset="0"/>
                <a:ea typeface="Times New Roman" pitchFamily="18" charset="0"/>
              </a:rPr>
              <a:t>.Симбиоз</a:t>
            </a:r>
            <a:endParaRPr lang="ru-RU" altLang="ru-RU" sz="2800" b="1" i="1">
              <a:latin typeface="Franklin Gothic Medium" pitchFamily="34" charset="0"/>
            </a:endParaRPr>
          </a:p>
        </p:txBody>
      </p:sp>
      <p:sp>
        <p:nvSpPr>
          <p:cNvPr id="4106" name="Прямоугольник 10"/>
          <p:cNvSpPr/>
          <p:nvPr/>
        </p:nvSpPr>
        <p:spPr>
          <a:xfrm>
            <a:off x="3132138" y="3068638"/>
            <a:ext cx="2735262" cy="519112"/>
          </a:xfrm>
          <a:prstGeom prst="rect">
            <a:avLst/>
          </a:prstGeom>
          <a:solidFill>
            <a:srgbClr val="00B0F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ru-RU" sz="2800" b="1" i="1">
                <a:latin typeface="Franklin Gothic Medium" pitchFamily="34" charset="0"/>
              </a:rPr>
              <a:t>II</a:t>
            </a:r>
            <a:r>
              <a:rPr lang="ru-RU" altLang="ru-RU" sz="2400" b="1" i="1">
                <a:latin typeface="Franklin Gothic Medium" pitchFamily="34" charset="0"/>
              </a:rPr>
              <a:t>.Нейтрализм</a:t>
            </a:r>
            <a:endParaRPr lang="ru-RU" altLang="ru-RU" sz="2400" b="1" i="1">
              <a:latin typeface="Franklin Gothic Medium" pitchFamily="34" charset="0"/>
            </a:endParaRPr>
          </a:p>
        </p:txBody>
      </p:sp>
      <p:sp>
        <p:nvSpPr>
          <p:cNvPr id="4107" name="Прямоугольник 12"/>
          <p:cNvSpPr/>
          <p:nvPr/>
        </p:nvSpPr>
        <p:spPr>
          <a:xfrm>
            <a:off x="6156325" y="2708275"/>
            <a:ext cx="2663825" cy="523875"/>
          </a:xfrm>
          <a:prstGeom prst="rect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en-US" altLang="ru-RU" sz="2800" b="1" i="1">
                <a:latin typeface="Franklin Gothic Medium" pitchFamily="34" charset="0"/>
              </a:rPr>
              <a:t>III</a:t>
            </a:r>
            <a:r>
              <a:rPr lang="ru-RU" altLang="ru-RU" sz="2800" b="1" i="1">
                <a:latin typeface="Franklin Gothic Medium" pitchFamily="34" charset="0"/>
              </a:rPr>
              <a:t>.Антибиоз</a:t>
            </a:r>
            <a:endParaRPr lang="ru-RU" altLang="ru-RU" sz="2800" b="1" i="1"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3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8713788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Симбиоз</a:t>
            </a:r>
            <a:r>
              <a:rPr lang="ru-RU" altLang="ru-RU" sz="40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 </a:t>
            </a:r>
            <a:r>
              <a:rPr lang="ru-RU" altLang="ru-RU" sz="4400" b="1" i="1">
                <a:latin typeface="Franklin Gothic Medium" pitchFamily="34" charset="0"/>
                <a:ea typeface="Times New Roman" pitchFamily="18" charset="0"/>
              </a:rPr>
              <a:t>– </a:t>
            </a:r>
            <a:r>
              <a:rPr lang="ru-RU" altLang="ru-RU" sz="3600" b="1" i="1">
                <a:latin typeface="Franklin Gothic Medium" pitchFamily="34" charset="0"/>
                <a:ea typeface="Times New Roman" pitchFamily="18" charset="0"/>
              </a:rPr>
              <a:t>тип взаимоотношений, при котором оба взаимодействующих вида или один из них извлекает пользу от совместного существ</a:t>
            </a:r>
            <a:r>
              <a:rPr lang="ru-RU" altLang="ru-RU" sz="4000" b="1" i="1">
                <a:latin typeface="Franklin Gothic Medium" pitchFamily="34" charset="0"/>
                <a:ea typeface="Times New Roman" pitchFamily="18" charset="0"/>
              </a:rPr>
              <a:t>ования.</a:t>
            </a:r>
            <a:endParaRPr lang="ru-RU" altLang="ru-RU" sz="4000" b="1" i="1">
              <a:latin typeface="Franklin Gothic Medium" pitchFamily="34" charset="0"/>
              <a:ea typeface="Times New Roman" pitchFamily="18" charset="0"/>
            </a:endParaRPr>
          </a:p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3600" b="1" i="1">
                <a:latin typeface="Franklin Gothic Medium" pitchFamily="34" charset="0"/>
                <a:ea typeface="Times New Roman" pitchFamily="18" charset="0"/>
              </a:rPr>
              <a:t>Подразделяется на </a:t>
            </a: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комменсализм, протокооперацию</a:t>
            </a:r>
            <a:r>
              <a:rPr lang="ru-RU" altLang="ru-RU" sz="3600" b="1" i="1">
                <a:solidFill>
                  <a:schemeClr val="accent1"/>
                </a:solidFill>
                <a:latin typeface="Franklin Gothic Medium" pitchFamily="34" charset="0"/>
                <a:ea typeface="Times New Roman" pitchFamily="18" charset="0"/>
              </a:rPr>
              <a:t> </a:t>
            </a:r>
            <a:r>
              <a:rPr lang="ru-RU" altLang="ru-RU" sz="3600" b="1" i="1">
                <a:latin typeface="Franklin Gothic Medium" pitchFamily="34" charset="0"/>
                <a:ea typeface="Times New Roman" pitchFamily="18" charset="0"/>
              </a:rPr>
              <a:t>и</a:t>
            </a:r>
            <a:r>
              <a:rPr lang="ru-RU" altLang="ru-RU" sz="3600" b="1" i="1">
                <a:solidFill>
                  <a:schemeClr val="accent1"/>
                </a:solidFill>
                <a:latin typeface="Franklin Gothic Medium" pitchFamily="34" charset="0"/>
                <a:ea typeface="Times New Roman" pitchFamily="18" charset="0"/>
              </a:rPr>
              <a:t> </a:t>
            </a: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мутуализм</a:t>
            </a:r>
            <a:r>
              <a:rPr lang="ru-RU" altLang="ru-RU" sz="3600">
                <a:solidFill>
                  <a:srgbClr val="C00000"/>
                </a:solidFill>
                <a:ea typeface="Times New Roman" pitchFamily="18" charset="0"/>
              </a:rPr>
              <a:t>.</a:t>
            </a:r>
            <a:endParaRPr lang="ru-RU" altLang="ru-RU" sz="3600">
              <a:solidFill>
                <a:srgbClr val="C00000"/>
              </a:solidFill>
              <a:ea typeface="Times New Roman" pitchFamily="18" charset="0"/>
            </a:endParaRPr>
          </a:p>
          <a:p>
            <a:pPr lvl="0" eaLnBrk="1" hangingPunct="1">
              <a:buFont typeface="Wingdings" pitchFamily="2" charset="2"/>
              <a:buChar char="v"/>
            </a:pPr>
            <a:endParaRPr lang="ru-RU" altLang="ru-RU" sz="4800"/>
          </a:p>
        </p:txBody>
      </p:sp>
      <p:sp>
        <p:nvSpPr>
          <p:cNvPr id="5123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8713788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q"/>
            </a:pPr>
            <a:r>
              <a:rPr lang="ru-RU" altLang="ru-RU" sz="4800" b="1" i="1">
                <a:solidFill>
                  <a:srgbClr val="C00000"/>
                </a:solidFill>
                <a:latin typeface="Franklin Gothic Medium" pitchFamily="34" charset="0"/>
              </a:rPr>
              <a:t>Протокооперация </a:t>
            </a:r>
            <a:r>
              <a:rPr lang="ru-RU" altLang="ru-RU" sz="4000" b="1" i="1">
                <a:latin typeface="Franklin Gothic Medium" pitchFamily="34" charset="0"/>
              </a:rPr>
              <a:t>- форма взаимоотношений, при которой совместное существование выгодно, но не обязательно для сожителей.</a:t>
            </a:r>
            <a:endParaRPr lang="ru-RU" altLang="ru-RU" sz="4000" b="1" i="1">
              <a:latin typeface="Franklin Gothic Medium" pitchFamily="34" charset="0"/>
            </a:endParaRPr>
          </a:p>
          <a:p>
            <a:pPr lvl="0" eaLnBrk="1" hangingPunct="1">
              <a:buChar char="•"/>
            </a:pPr>
            <a:endParaRPr lang="ru-RU" altLang="ru-RU" sz="4800"/>
          </a:p>
        </p:txBody>
      </p:sp>
      <p:sp>
        <p:nvSpPr>
          <p:cNvPr id="6147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4"/>
          <p:cNvSpPr>
            <a:spLocks noGrp="1"/>
          </p:cNvSpPr>
          <p:nvPr>
            <p:ph type="body" sz="half" idx="1"/>
          </p:nvPr>
        </p:nvSpPr>
        <p:spPr>
          <a:xfrm>
            <a:off x="323850" y="5445125"/>
            <a:ext cx="8424863" cy="1152525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4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0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q"/>
            </a:pPr>
            <a:r>
              <a:rPr lang="ru-RU" altLang="ru-RU" sz="2400" b="1" i="1">
                <a:solidFill>
                  <a:schemeClr val="bg1"/>
                </a:solidFill>
                <a:latin typeface="Franklin Gothic Medium" pitchFamily="34" charset="0"/>
              </a:rPr>
              <a:t>Взаимоотношения рака отшельника  и актинии: актиния защищает рака и использует его в качестве средства передвижения. </a:t>
            </a:r>
            <a:endParaRPr lang="ru-RU" altLang="ru-RU" sz="24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7171" name="Picture 7" descr="Картинка 4 из 20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4163" y="-85725"/>
            <a:ext cx="7821612" cy="577373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Rectangle 3"/>
          <p:cNvSpPr>
            <a:spLocks noGrp="1"/>
          </p:cNvSpPr>
          <p:nvPr>
            <p:ph type="body" idx="1"/>
          </p:nvPr>
        </p:nvSpPr>
        <p:spPr>
          <a:xfrm>
            <a:off x="468313" y="5157788"/>
            <a:ext cx="8229600" cy="11128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q"/>
            </a:pPr>
            <a: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</a:rPr>
              <a:t>Птицы, помогают бегемоту избавиться от надоедливых насекомых, склевывают их. </a:t>
            </a:r>
            <a:endParaRPr lang="ru-RU" altLang="ru-RU" sz="2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8195" name="Picture 5" descr="Картинка 12 из 284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638" y="23813"/>
            <a:ext cx="7059612" cy="54070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Picture 4" descr="02img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0813" y="195263"/>
            <a:ext cx="8004175" cy="5608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Прямоугольник 4"/>
          <p:cNvSpPr/>
          <p:nvPr/>
        </p:nvSpPr>
        <p:spPr>
          <a:xfrm>
            <a:off x="1835150" y="5589588"/>
            <a:ext cx="6769100" cy="954087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</a:rPr>
              <a:t>Микориза- сожительство гриба </a:t>
            </a:r>
            <a:endParaRPr lang="ru-RU" altLang="ru-RU" sz="28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800" b="1" i="1">
                <a:solidFill>
                  <a:schemeClr val="bg1"/>
                </a:solidFill>
                <a:latin typeface="Franklin Gothic Medium" pitchFamily="34" charset="0"/>
              </a:rPr>
              <a:t>       с корнями растений</a:t>
            </a:r>
            <a:endParaRPr lang="ru-RU" altLang="ru-RU" sz="2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Rectangle 3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8569325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buFont typeface="Wingdings" pitchFamily="2" charset="2"/>
              <a:buChar char="v"/>
            </a:pPr>
            <a:r>
              <a:rPr lang="ru-RU" altLang="ru-RU" sz="40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Мутуализм</a:t>
            </a:r>
            <a:r>
              <a:rPr lang="ru-RU" altLang="ru-RU" sz="4000" b="1" i="1">
                <a:latin typeface="Franklin Gothic Medium" pitchFamily="34" charset="0"/>
                <a:ea typeface="Times New Roman" pitchFamily="18" charset="0"/>
              </a:rPr>
              <a:t> - взаимоотношения, при которых  </a:t>
            </a:r>
            <a:r>
              <a:rPr lang="ru-RU" altLang="ru-RU" sz="4000" b="1" i="1">
                <a:latin typeface="Franklin Gothic Medium" pitchFamily="34" charset="0"/>
              </a:rPr>
              <a:t>оба вида извлекают пользу из совместного существования и не могут жить самостоятельно</a:t>
            </a:r>
            <a:endParaRPr lang="ru-RU" altLang="ru-RU" sz="4000" b="1" i="1">
              <a:latin typeface="Franklin Gothic Medium" pitchFamily="34" charset="0"/>
            </a:endParaRPr>
          </a:p>
          <a:p>
            <a:pPr lvl="0" algn="ctr">
              <a:buNone/>
            </a:pPr>
            <a:endParaRPr lang="ru-RU" altLang="ru-RU" sz="4000" i="1">
              <a:latin typeface="Franklin Gothic Medium" pitchFamily="34" charset="0"/>
            </a:endParaRPr>
          </a:p>
          <a:p>
            <a:pPr lvl="0" eaLnBrk="1" hangingPunct="1">
              <a:buChar char="•"/>
            </a:pPr>
            <a:endParaRPr lang="ru-RU" altLang="ru-RU" sz="4000"/>
          </a:p>
        </p:txBody>
      </p:sp>
      <p:sp>
        <p:nvSpPr>
          <p:cNvPr id="10243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1266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" y="2133600"/>
            <a:ext cx="2846388" cy="3152775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1267" name="Picture 8" descr="symbiosis_8_30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6600" y="1844675"/>
            <a:ext cx="2663825" cy="3465513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pic>
        <p:nvPicPr>
          <p:cNvPr id="11268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325" y="1916113"/>
            <a:ext cx="2736850" cy="3457575"/>
          </a:xfrm>
          <a:prstGeom prst="rect">
            <a:avLst/>
          </a:prstGeom>
          <a:noFill/>
          <a:ln>
            <a:noFill/>
            <a:miter lim="800000"/>
          </a:ln>
          <a:effectLst>
            <a:outerShdw blurRad="292100" dist="139700" dir="2700000" algn="tl">
              <a:srgbClr val="333333">
                <a:alpha val="64999"/>
              </a:srgbClr>
            </a:outerShdw>
          </a:effectLst>
        </p:spPr>
      </p:pic>
      <p:sp>
        <p:nvSpPr>
          <p:cNvPr id="11269" name="Прямоугольник 6"/>
          <p:cNvSpPr/>
          <p:nvPr/>
        </p:nvSpPr>
        <p:spPr>
          <a:xfrm>
            <a:off x="285750" y="5445125"/>
            <a:ext cx="2773363" cy="1200150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400" b="1" i="1" u="none" strike="noStrike" kern="1200" cap="none" spc="0" normalizeH="0" baseline="0" noProof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цветковые растения и опылители</a:t>
            </a:r>
          </a:p>
        </p:txBody>
      </p:sp>
      <p:sp>
        <p:nvSpPr>
          <p:cNvPr id="11270" name="Прямоугольник 7"/>
          <p:cNvSpPr/>
          <p:nvPr/>
        </p:nvSpPr>
        <p:spPr>
          <a:xfrm>
            <a:off x="3276600" y="5429250"/>
            <a:ext cx="2652713" cy="1016000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2000" b="1" i="1" u="none" strike="noStrike" kern="1200" cap="none" spc="0" normalizeH="0" baseline="0" noProof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бобовые растения и клубеньковые бактерии</a:t>
            </a:r>
          </a:p>
        </p:txBody>
      </p:sp>
      <p:sp>
        <p:nvSpPr>
          <p:cNvPr id="11271" name="Прямоугольник 8"/>
          <p:cNvSpPr/>
          <p:nvPr/>
        </p:nvSpPr>
        <p:spPr>
          <a:xfrm>
            <a:off x="6357938" y="5715000"/>
            <a:ext cx="2428875" cy="822325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400" b="1" i="1">
                <a:solidFill>
                  <a:srgbClr val="F8FBFC"/>
                </a:solidFill>
                <a:latin typeface="Franklin Gothic Medium" pitchFamily="34" charset="0"/>
              </a:rPr>
              <a:t>тли и муравьи</a:t>
            </a:r>
            <a:endParaRPr lang="ru-RU" altLang="ru-RU" sz="2400" b="1" i="1">
              <a:solidFill>
                <a:srgbClr val="F8FBFC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8569325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Комменсализм </a:t>
            </a:r>
            <a:r>
              <a:rPr lang="ru-RU" altLang="ru-RU" sz="3600" b="1" i="1">
                <a:latin typeface="Franklin Gothic Medium" pitchFamily="34" charset="0"/>
                <a:ea typeface="Times New Roman" pitchFamily="18" charset="0"/>
              </a:rPr>
              <a:t>– это тип взаимоотношений, при котором один из взаимодействующих видов извлекает пользу от другого, не причиняя ему вреда. </a:t>
            </a:r>
            <a:endParaRPr lang="ru-RU" altLang="ru-RU" sz="3600" b="1" i="1">
              <a:latin typeface="Franklin Gothic Medium" pitchFamily="34" charset="0"/>
              <a:ea typeface="Times New Roman" pitchFamily="18" charset="0"/>
            </a:endParaRPr>
          </a:p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3600" b="1" i="1">
                <a:latin typeface="Franklin Gothic Medium" pitchFamily="34" charset="0"/>
                <a:ea typeface="Times New Roman" pitchFamily="18" charset="0"/>
              </a:rPr>
              <a:t>Подразделяется на </a:t>
            </a: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квартирантство, нахлебничество, сотрапезничество</a:t>
            </a:r>
            <a:endParaRPr lang="ru-RU" altLang="ru-RU" sz="3600" b="1" i="1">
              <a:solidFill>
                <a:srgbClr val="C00000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2291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>
          <a:xfrm>
            <a:off x="2987675" y="274638"/>
            <a:ext cx="5699125" cy="7064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Квартиранство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3315" name="Содержимое 2"/>
          <p:cNvSpPr>
            <a:spLocks noGrp="1"/>
          </p:cNvSpPr>
          <p:nvPr>
            <p:ph idx="1"/>
          </p:nvPr>
        </p:nvSpPr>
        <p:spPr>
          <a:xfrm>
            <a:off x="0" y="2060575"/>
            <a:ext cx="4859338" cy="396557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v"/>
            </a:pPr>
            <a:r>
              <a:rPr lang="ru-RU" altLang="ru-RU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Квартиранство </a:t>
            </a:r>
            <a:r>
              <a:rPr lang="ru-RU" altLang="ru-RU" sz="2800" b="1" i="1">
                <a:latin typeface="Franklin Gothic Medium" pitchFamily="34" charset="0"/>
                <a:ea typeface="Times New Roman" pitchFamily="18" charset="0"/>
              </a:rPr>
              <a:t>– форма взаимоотношений, при которой один из партнеров доставляет пищу или убежище другому виду, при этом он извлекает пользу, а хозяин не имеет никакой выгоды.</a:t>
            </a:r>
            <a:endParaRPr lang="ru-RU" altLang="ru-RU" sz="2800" b="1" i="1">
              <a:latin typeface="Franklin Gothic Medium" pitchFamily="34" charset="0"/>
              <a:ea typeface="Times New Roman" pitchFamily="18" charset="0"/>
            </a:endParaRPr>
          </a:p>
          <a:p>
            <a:pPr lvl="0" eaLnBrk="1" hangingPunct="1">
              <a:buFont typeface="Wingdings" pitchFamily="2" charset="2"/>
              <a:buChar char="v"/>
            </a:pPr>
            <a:endParaRPr lang="ru-RU" altLang="ru-RU" sz="2800"/>
          </a:p>
        </p:txBody>
      </p:sp>
      <p:pic>
        <p:nvPicPr>
          <p:cNvPr id="13316" name="Picture 7" descr="Gobiosoma%20oceanop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0125" y="1536700"/>
            <a:ext cx="4430713" cy="480377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3317" name="TextBox 4"/>
          <p:cNvSpPr/>
          <p:nvPr/>
        </p:nvSpPr>
        <p:spPr>
          <a:xfrm>
            <a:off x="5148263" y="6165850"/>
            <a:ext cx="3600450" cy="460375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4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Рыбы-прилипалы</a:t>
            </a:r>
            <a:endParaRPr lang="ru-RU" altLang="ru-RU" sz="24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2627313" y="274638"/>
            <a:ext cx="6059487" cy="7064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Нахлебничество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4339" name="Содержимое 2"/>
          <p:cNvSpPr>
            <a:spLocks noGrp="1"/>
          </p:cNvSpPr>
          <p:nvPr>
            <p:ph idx="1"/>
          </p:nvPr>
        </p:nvSpPr>
        <p:spPr>
          <a:xfrm>
            <a:off x="179388" y="2205038"/>
            <a:ext cx="5256212" cy="39211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v"/>
            </a:pPr>
            <a:r>
              <a:rPr lang="ru-RU" altLang="ru-RU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Нахлебничество -</a:t>
            </a:r>
            <a:r>
              <a:rPr lang="ru-RU" altLang="ru-RU" b="1" i="1">
                <a:latin typeface="Franklin Gothic Medium" pitchFamily="34" charset="0"/>
                <a:ea typeface="Times New Roman" pitchFamily="18" charset="0"/>
              </a:rPr>
              <a:t> особый тип связей между животными, заключающийся в том, что одни животные питаются остатками добычи других.</a:t>
            </a:r>
            <a:endParaRPr lang="ru-RU" altLang="ru-RU" b="1" i="1">
              <a:latin typeface="Franklin Gothic Medium" pitchFamily="34" charset="0"/>
              <a:ea typeface="Times New Roman" pitchFamily="18" charset="0"/>
            </a:endParaRPr>
          </a:p>
        </p:txBody>
      </p:sp>
      <p:pic>
        <p:nvPicPr>
          <p:cNvPr id="14340" name="Picture 2" descr="Картинка 34 из 208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9725" y="1420813"/>
            <a:ext cx="3559175" cy="2663825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pic>
        <p:nvPicPr>
          <p:cNvPr id="14341" name="Picture 4" descr="Картинка 34 из 208">
            <a:hlinkClick r:id="rId5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6075" y="3578225"/>
            <a:ext cx="3571875" cy="2640013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14342" name="TextBox 6"/>
          <p:cNvSpPr/>
          <p:nvPr/>
        </p:nvSpPr>
        <p:spPr>
          <a:xfrm>
            <a:off x="5508625" y="6021388"/>
            <a:ext cx="3240088" cy="646112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Гиены подбирают остатки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недоеденной львами добычи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2268538" y="274638"/>
            <a:ext cx="6418262" cy="7064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</a:rPr>
              <a:t> </a:t>
            </a:r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Растения-эпифиты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0" y="1844675"/>
            <a:ext cx="5651500" cy="42814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548640" marR="0" lvl="0" indent="-4114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>
                  <a:shade val="95000"/>
                </a:schemeClr>
              </a:buClr>
              <a:buSzTx/>
              <a:buFont typeface="Wingdings" pitchFamily="2" charset="2"/>
              <a:buChar char="v"/>
              <a:defRPr/>
            </a:pPr>
            <a:r>
              <a:rPr kumimoji="0" lang="ru-RU" sz="2400" b="1" i="1" u="none" strike="noStrike" kern="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Э</a:t>
            </a: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пифиты ("эпи" - сверх, "фитон" - растение) - </a:t>
            </a: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растения, поселяющиеся на деревьях</a:t>
            </a: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.</a:t>
            </a:r>
          </a:p>
          <a:p>
            <a:pPr marL="548640" marR="0" lvl="0" indent="-4114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>
                  <a:shade val="95000"/>
                </a:schemeClr>
              </a:buClr>
              <a:buSzTx/>
              <a:buFont typeface="Wingdings" pitchFamily="2" charset="2"/>
              <a:buChar char="v"/>
              <a:defRPr/>
            </a:pP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Эпифитами могут быть </a:t>
            </a: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водоросли, лишайники, мхи, папоротниковые, цветковые. </a:t>
            </a:r>
          </a:p>
          <a:p>
            <a:pPr marL="548640" marR="0" lvl="0" indent="-4114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>
                  <a:shade val="95000"/>
                </a:schemeClr>
              </a:buClr>
              <a:buSzTx/>
              <a:buFont typeface="Wingdings" pitchFamily="2" charset="2"/>
              <a:buChar char="v"/>
              <a:defRPr/>
            </a:pP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Древесные растения служат им местом прикрепления, но не источником питания или минеральных солей.</a:t>
            </a:r>
          </a:p>
          <a:p>
            <a:pPr marL="548640" marR="0" lvl="0" indent="-41148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>
                  <a:shade val="95000"/>
                </a:schemeClr>
              </a:buClr>
              <a:buSzTx/>
              <a:buFont typeface="Wingdings" pitchFamily="2" charset="2"/>
              <a:buChar char="v"/>
              <a:defRPr/>
            </a:pPr>
            <a:r>
              <a:rPr kumimoji="0" lang="ru-RU" sz="2400" b="1" i="1" u="none" strike="noStrike" kern="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Times New Roman" pitchFamily="18" charset="0"/>
              </a:rPr>
              <a:t>Растения-эпифиты также относятся к форме комменсализма.</a:t>
            </a:r>
            <a:endParaRPr kumimoji="0" lang="ru-RU" sz="2400" b="1" i="1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Franklin Gothic Medium" pitchFamily="34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5364" name="Picture 12" descr="Безымянный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3238" y="1500188"/>
            <a:ext cx="3475037" cy="233997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5365" name="Picture 2" descr="http://domir.ru/komnrast/images/ehme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9425" y="3371850"/>
            <a:ext cx="3524250" cy="2614613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5366" name="TextBox 5"/>
          <p:cNvSpPr/>
          <p:nvPr/>
        </p:nvSpPr>
        <p:spPr>
          <a:xfrm>
            <a:off x="5867400" y="5857875"/>
            <a:ext cx="2697163" cy="646113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Растение-эпифит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Эхмея полосатая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2700338" y="274638"/>
            <a:ext cx="5986462" cy="633412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Сотрапезничество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6387" name="Содержимое 2"/>
          <p:cNvSpPr>
            <a:spLocks noGrp="1"/>
          </p:cNvSpPr>
          <p:nvPr>
            <p:ph idx="1"/>
          </p:nvPr>
        </p:nvSpPr>
        <p:spPr>
          <a:xfrm>
            <a:off x="0" y="1916113"/>
            <a:ext cx="4932363" cy="43926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buClr>
                <a:srgbClr val="C00000"/>
              </a:buClr>
              <a:buFont typeface="Wingdings" pitchFamily="2" charset="2"/>
              <a:buChar char="v"/>
            </a:pPr>
            <a:r>
              <a:rPr lang="ru-RU" altLang="ru-RU"/>
              <a:t> </a:t>
            </a:r>
            <a:r>
              <a:rPr lang="ru-RU" altLang="ru-RU" b="1" i="1">
                <a:solidFill>
                  <a:srgbClr val="C00000"/>
                </a:solidFill>
                <a:latin typeface="Franklin Gothic Medium" pitchFamily="34" charset="0"/>
              </a:rPr>
              <a:t>Сотрапезничество - </a:t>
            </a:r>
            <a:r>
              <a:rPr lang="ru-RU" altLang="ru-RU" b="1" i="1">
                <a:latin typeface="Franklin Gothic Medium" pitchFamily="34" charset="0"/>
              </a:rPr>
              <a:t>форма комменсализма, при которой несколько видов потребляют разные вещества или части одного и того же ресурса. </a:t>
            </a:r>
            <a:endParaRPr lang="ru-RU" altLang="ru-RU" b="1" i="1">
              <a:latin typeface="Franklin Gothic Medium" pitchFamily="34" charset="0"/>
            </a:endParaRPr>
          </a:p>
        </p:txBody>
      </p:sp>
      <p:pic>
        <p:nvPicPr>
          <p:cNvPr id="1638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5025" y="1450975"/>
            <a:ext cx="4664075" cy="526097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250825" y="2060575"/>
            <a:ext cx="8569325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4000" b="1" i="1">
                <a:solidFill>
                  <a:srgbClr val="C00000"/>
                </a:solidFill>
                <a:latin typeface="Franklin Gothic Medium" pitchFamily="34" charset="0"/>
              </a:rPr>
              <a:t>Нейтрализм</a:t>
            </a:r>
            <a:r>
              <a:rPr lang="ru-RU" altLang="ru-RU" sz="4000" b="1" i="1">
                <a:latin typeface="Franklin Gothic Medium" pitchFamily="34" charset="0"/>
              </a:rPr>
              <a:t>- это тип взаимоотношений, при котором обе взаимодействующие популяции проживают на одной территории и не влияют друг на друга.</a:t>
            </a:r>
            <a:endParaRPr lang="ru-RU" altLang="ru-RU" sz="4000" b="1" i="1">
              <a:latin typeface="Franklin Gothic Medium" pitchFamily="34" charset="0"/>
            </a:endParaRPr>
          </a:p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endParaRPr lang="ru-RU" altLang="ru-RU" sz="3600" b="1" i="1">
              <a:solidFill>
                <a:srgbClr val="C00000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7411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4" name="Picture 5" descr="Картинка 12 из 919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50" y="377825"/>
            <a:ext cx="4346575" cy="2998788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18435" name="Text Box 6"/>
          <p:cNvSpPr/>
          <p:nvPr/>
        </p:nvSpPr>
        <p:spPr>
          <a:xfrm>
            <a:off x="395288" y="3068638"/>
            <a:ext cx="3744912" cy="646112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Антилопа Гну питается листьями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     кустарников и высоких трав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18436" name="Picture 8" descr="Картинка 3 из 120">
            <a:hlinkClick r:id="rId5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6638" y="-55562"/>
            <a:ext cx="4389437" cy="4103687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18437" name="Text Box 9"/>
          <p:cNvSpPr/>
          <p:nvPr/>
        </p:nvSpPr>
        <p:spPr>
          <a:xfrm>
            <a:off x="5148263" y="3789363"/>
            <a:ext cx="3671887" cy="646112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Жирафовая антилопа кормится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        листьями деревьев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18438" name="Picture 13" descr="Картинка 8 из 167">
            <a:hlinkClick r:id="rId7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3350" y="3644900"/>
            <a:ext cx="3768725" cy="3279775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18439" name="Text Box 14"/>
          <p:cNvSpPr/>
          <p:nvPr/>
        </p:nvSpPr>
        <p:spPr>
          <a:xfrm>
            <a:off x="4067175" y="5445125"/>
            <a:ext cx="3384550" cy="646113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Антилопа Куду кормится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низкими травами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179388" y="1989138"/>
            <a:ext cx="8785225" cy="41370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v"/>
            </a:pP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</a:rPr>
              <a:t>Антибиоз</a:t>
            </a:r>
            <a:r>
              <a:rPr lang="ru-RU" altLang="ru-RU" sz="3600" b="1" i="1">
                <a:latin typeface="Franklin Gothic Medium" pitchFamily="34" charset="0"/>
              </a:rPr>
              <a:t> – это тип взаимоотношений, при котором оба взаимодействующих вида или один из них испытывают отрицательное воздействие. </a:t>
            </a:r>
            <a:endParaRPr lang="ru-RU" altLang="ru-RU" sz="3600" b="1" i="1">
              <a:latin typeface="Franklin Gothic Medium" pitchFamily="34" charset="0"/>
            </a:endParaRPr>
          </a:p>
          <a:p>
            <a:pPr lvl="0" algn="ctr" eaLnBrk="1" hangingPunct="1">
              <a:buFont typeface="Wingdings" pitchFamily="2" charset="2"/>
              <a:buChar char="v"/>
            </a:pPr>
            <a:r>
              <a:rPr lang="ru-RU" altLang="ru-RU" sz="3600" b="1" i="1">
                <a:latin typeface="Franklin Gothic Medium" pitchFamily="34" charset="0"/>
              </a:rPr>
              <a:t>Подразделяется на </a:t>
            </a: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</a:rPr>
              <a:t>аменсализм, паразитизм, хищничество, конкуренцию</a:t>
            </a:r>
            <a:endParaRPr lang="ru-RU" altLang="ru-RU" sz="3600" b="1" i="1">
              <a:solidFill>
                <a:srgbClr val="C00000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19459" name="Овал 3"/>
          <p:cNvSpPr/>
          <p:nvPr/>
        </p:nvSpPr>
        <p:spPr>
          <a:xfrm>
            <a:off x="5148263" y="404813"/>
            <a:ext cx="3455987" cy="1295400"/>
          </a:xfrm>
          <a:prstGeom prst="ellipse">
            <a:avLst/>
          </a:prstGeom>
          <a:gradFill rotWithShape="1">
            <a:gsLst>
              <a:gs pos="0">
                <a:srgbClr val="7F1400"/>
              </a:gs>
              <a:gs pos="50000">
                <a:srgbClr val="B82300"/>
              </a:gs>
              <a:gs pos="100000">
                <a:srgbClr val="DB2B00"/>
              </a:gs>
            </a:gsLst>
            <a:lin ang="13500000" scaled="1"/>
          </a:gradFill>
          <a:ln w="25400"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marR="0" lvl="0" indent="0" algn="ctr" eaLnBrk="1" hangingPunct="1"/>
            <a:r>
              <a:rPr lang="ru-RU" altLang="en-US" sz="3600" b="1" i="1">
                <a:solidFill>
                  <a:srgbClr val="FFFFFF"/>
                </a:solidFill>
                <a:latin typeface="Century Gothic" pitchFamily="34" charset="0"/>
              </a:rPr>
              <a:t>СЛОВАРЬ</a:t>
            </a:r>
            <a:endParaRPr lang="ru-RU" altLang="en-US" sz="3600" b="1" i="1">
              <a:solidFill>
                <a:srgbClr val="FFFFFF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Grp="1"/>
          </p:cNvSpPr>
          <p:nvPr>
            <p:ph type="title"/>
          </p:nvPr>
        </p:nvSpPr>
        <p:spPr>
          <a:xfrm>
            <a:off x="2916238" y="274638"/>
            <a:ext cx="5770562" cy="633412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Аменсализм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>
          <a:xfrm>
            <a:off x="4716463" y="2060575"/>
            <a:ext cx="4248150" cy="40655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buFont typeface="Wingdings" pitchFamily="2" charset="2"/>
              <a:buChar char="v"/>
            </a:pP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</a:rPr>
              <a:t>Аменсализм - </a:t>
            </a:r>
            <a:r>
              <a:rPr lang="ru-RU" altLang="ru-RU" sz="2800" b="1" i="1">
                <a:latin typeface="Franklin Gothic Medium" pitchFamily="34" charset="0"/>
              </a:rPr>
              <a:t>взаимодействие двух видов, при котором один вид неблагоприятно влияет на другой, тогда как этот другой не оказывает влияния на первый. </a:t>
            </a:r>
            <a:endParaRPr lang="ru-RU" altLang="ru-RU" sz="2800" b="1" i="1">
              <a:latin typeface="Franklin Gothic Medium" pitchFamily="34" charset="0"/>
            </a:endParaRPr>
          </a:p>
        </p:txBody>
      </p:sp>
      <p:sp>
        <p:nvSpPr>
          <p:cNvPr id="20484" name="Rectangle 4"/>
          <p:cNvSpPr/>
          <p:nvPr/>
        </p:nvSpPr>
        <p:spPr>
          <a:xfrm>
            <a:off x="1042988" y="981075"/>
            <a:ext cx="184150" cy="3667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pic>
        <p:nvPicPr>
          <p:cNvPr id="20485" name="Picture 6" descr="slide23A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050" y="1438275"/>
            <a:ext cx="4743450" cy="3230563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sp>
        <p:nvSpPr>
          <p:cNvPr id="20486" name="Text Box 7"/>
          <p:cNvSpPr/>
          <p:nvPr/>
        </p:nvSpPr>
        <p:spPr>
          <a:xfrm>
            <a:off x="250825" y="4581525"/>
            <a:ext cx="4249738" cy="1938338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Трава, растущая под пологом леса, 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не влияет на деревья,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 в то время как деревья угнетают 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травянистую растительность, 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поглощая и отражая 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значительную часть света. 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Rectangle 2"/>
          <p:cNvSpPr>
            <a:spLocks noGrp="1"/>
          </p:cNvSpPr>
          <p:nvPr>
            <p:ph type="title"/>
          </p:nvPr>
        </p:nvSpPr>
        <p:spPr>
          <a:xfrm>
            <a:off x="2627313" y="274638"/>
            <a:ext cx="6059487" cy="7064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Паразитизм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xfrm>
            <a:off x="179388" y="1989138"/>
            <a:ext cx="4968875" cy="4319587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2400" b="1" i="1">
                <a:solidFill>
                  <a:srgbClr val="C00000"/>
                </a:solidFill>
                <a:latin typeface="Franklin Gothic Medium" pitchFamily="34" charset="0"/>
              </a:rPr>
              <a:t>Паразитизм –</a:t>
            </a:r>
            <a:r>
              <a:rPr lang="ru-RU" altLang="ru-RU" sz="2400" b="1" i="1">
                <a:latin typeface="Franklin Gothic Medium" pitchFamily="34" charset="0"/>
              </a:rPr>
              <a:t> это форма взаимоотношений между организмами (растениями, животными, микроорганизмами), относящимися к разным видам, из которых один (паразит) использует другого (хозяина) в качестве среды обитания и источника пищи, возлагая при этом на хозяина регуляцию своих отношений с внешней средой. </a:t>
            </a:r>
            <a:endParaRPr lang="ru-RU" altLang="ru-RU" sz="2400" b="1" i="1">
              <a:latin typeface="Franklin Gothic Medium" pitchFamily="34" charset="0"/>
            </a:endParaRPr>
          </a:p>
        </p:txBody>
      </p:sp>
      <p:pic>
        <p:nvPicPr>
          <p:cNvPr id="21508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6338" y="1401763"/>
            <a:ext cx="4322762" cy="4071937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1509" name="TextBox 6"/>
          <p:cNvSpPr txBox="1"/>
          <p:nvPr/>
        </p:nvSpPr>
        <p:spPr>
          <a:xfrm>
            <a:off x="5292725" y="5445125"/>
            <a:ext cx="3600450" cy="1200150"/>
          </a:xfrm>
          <a:prstGeom prst="rect">
            <a:avLst/>
          </a:prstGeom>
          <a:solidFill>
            <a:srgbClr val="C00000"/>
          </a:solidFill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/>
              </a:rPr>
              <a:t> </a:t>
            </a:r>
            <a:r>
              <a:rPr kumimoji="0" lang="ru-RU" sz="1800" b="1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Минога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(нападает на треску,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лососей, корюшку, осетров 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ru-RU" sz="1800" b="1" i="1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Arial"/>
              </a:rPr>
              <a:t>других крупных рыб</a:t>
            </a:r>
            <a:r>
              <a: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Arial"/>
              </a:rPr>
              <a:t>)</a:t>
            </a: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>
            <a:spLocks noGrp="1"/>
          </p:cNvSpPr>
          <p:nvPr>
            <p:ph type="title"/>
          </p:nvPr>
        </p:nvSpPr>
        <p:spPr>
          <a:xfrm>
            <a:off x="1763713" y="274638"/>
            <a:ext cx="6923087" cy="706437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 eaLnBrk="1" hangingPunct="1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паразитизм животных 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>
          <a:xfrm>
            <a:off x="0" y="1700213"/>
            <a:ext cx="5435600" cy="46085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</a:rPr>
              <a:t>Эктопаразитизм </a:t>
            </a:r>
            <a:r>
              <a:rPr lang="ru-RU" altLang="ru-RU" sz="2800" b="1" i="1">
                <a:latin typeface="Franklin Gothic Medium" pitchFamily="34" charset="0"/>
              </a:rPr>
              <a:t>- паразиты поселяются на поверхности тела хозяев: животных и растений (</a:t>
            </a: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</a:rPr>
              <a:t>вши, блохи, власоеды, перьевые клещи, тли и другие сосущие насекомые). </a:t>
            </a:r>
            <a:endParaRPr lang="ru-RU" altLang="ru-RU" sz="2800" b="1" i="1">
              <a:solidFill>
                <a:srgbClr val="C00000"/>
              </a:solidFill>
              <a:latin typeface="Franklin Gothic Medium" pitchFamily="34" charset="0"/>
            </a:endParaRPr>
          </a:p>
          <a:p>
            <a:pPr lvl="0" algn="ctr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</a:rPr>
              <a:t>Эндопаразитизм:</a:t>
            </a:r>
            <a:endParaRPr lang="ru-RU" altLang="ru-RU" sz="2800" b="1" i="1">
              <a:solidFill>
                <a:srgbClr val="C00000"/>
              </a:solidFill>
              <a:latin typeface="Franklin Gothic Medium" pitchFamily="34" charset="0"/>
            </a:endParaRPr>
          </a:p>
          <a:p>
            <a:pPr lvl="0" algn="ctr" eaLnBrk="1" hangingPunct="1">
              <a:lnSpc>
                <a:spcPct val="80000"/>
              </a:lnSpc>
              <a:buNone/>
            </a:pPr>
            <a:r>
              <a:rPr lang="ru-RU" altLang="ru-RU" sz="2800" b="1" i="1">
                <a:latin typeface="Franklin Gothic Medium" pitchFamily="34" charset="0"/>
              </a:rPr>
              <a:t>     полостной - паразиты обитают в полостях органов, например в полости кишечника тканевой - паразиты обитают в тканях тела</a:t>
            </a:r>
            <a:endParaRPr lang="ru-RU" altLang="ru-RU" sz="2800" b="1" i="1">
              <a:latin typeface="Franklin Gothic Medium" pitchFamily="34" charset="0"/>
            </a:endParaRPr>
          </a:p>
        </p:txBody>
      </p:sp>
      <p:pic>
        <p:nvPicPr>
          <p:cNvPr id="22532" name="Picture 5" descr="Картинка 1 из 6331">
            <a:hlinkClick r:id="rId3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025" y="1493838"/>
            <a:ext cx="3681413" cy="2932112"/>
          </a:xfrm>
          <a:prstGeom prst="rect">
            <a:avLst/>
          </a:prstGeom>
          <a:solidFill>
            <a:srgbClr val="FFFFFF"/>
          </a:solidFill>
          <a:ln>
            <a:miter lim="800000"/>
          </a:ln>
        </p:spPr>
      </p:pic>
      <p:pic>
        <p:nvPicPr>
          <p:cNvPr id="22533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07025" y="3938588"/>
            <a:ext cx="3681413" cy="290036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Grp="1"/>
          </p:cNvSpPr>
          <p:nvPr>
            <p:ph type="title"/>
          </p:nvPr>
        </p:nvSpPr>
        <p:spPr>
          <a:xfrm>
            <a:off x="1908175" y="260350"/>
            <a:ext cx="6778625" cy="647700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паразитизм растений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xfrm>
            <a:off x="0" y="1412875"/>
            <a:ext cx="5867400" cy="5140325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2400" b="1" i="1">
                <a:solidFill>
                  <a:srgbClr val="C00000"/>
                </a:solidFill>
                <a:latin typeface="Franklin Gothic Medium" pitchFamily="34" charset="0"/>
              </a:rPr>
              <a:t>У эктопаразитов </a:t>
            </a:r>
            <a:r>
              <a:rPr lang="ru-RU" altLang="ru-RU" sz="2400" b="1" i="1">
                <a:latin typeface="Franklin Gothic Medium" pitchFamily="34" charset="0"/>
              </a:rPr>
              <a:t>(мучнисторосяные грибы мучнисторосяные грибы, повилика, петров крест и др.) большая часть тела находится вне хозяина, и лишь органы чужеядного питания (гаустории, или присоски) внедряются внутрь и вступают в непосредственный контакт с живыми клетками хозяина. </a:t>
            </a:r>
            <a:endParaRPr lang="ru-RU" altLang="ru-RU" sz="2400" b="1" i="1">
              <a:latin typeface="Franklin Gothic Medium" pitchFamily="34" charset="0"/>
            </a:endParaRPr>
          </a:p>
          <a:p>
            <a:pPr lvl="0" algn="ctr">
              <a:lnSpc>
                <a:spcPct val="90000"/>
              </a:lnSpc>
              <a:buFont typeface="Wingdings" pitchFamily="2" charset="2"/>
              <a:buChar char="v"/>
            </a:pPr>
            <a:r>
              <a:rPr lang="ru-RU" altLang="ru-RU" sz="2400" b="1" i="1">
                <a:solidFill>
                  <a:srgbClr val="C00000"/>
                </a:solidFill>
                <a:latin typeface="Franklin Gothic Medium" pitchFamily="34" charset="0"/>
              </a:rPr>
              <a:t>У эндопаразитов </a:t>
            </a:r>
            <a:r>
              <a:rPr lang="ru-RU" altLang="ru-RU" sz="2400" b="1" i="1">
                <a:latin typeface="Franklin Gothic Medium" pitchFamily="34" charset="0"/>
              </a:rPr>
              <a:t>(многие паразитические бактерии и грибы, из цветковых — раффлезиевые и др.) всё или почти всё тело паразита, исключая большей частью высовывающиеся наружу органы размножения, погружено в живую ткань хозяина. </a:t>
            </a:r>
            <a:endParaRPr lang="ru-RU" altLang="ru-RU" sz="2000" b="1" i="1">
              <a:latin typeface="Franklin Gothic Medium" pitchFamily="34" charset="0"/>
            </a:endParaRPr>
          </a:p>
        </p:txBody>
      </p:sp>
      <p:pic>
        <p:nvPicPr>
          <p:cNvPr id="2355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9263" y="901700"/>
            <a:ext cx="3895725" cy="28162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3557" name="Text Box 6"/>
          <p:cNvSpPr/>
          <p:nvPr/>
        </p:nvSpPr>
        <p:spPr>
          <a:xfrm>
            <a:off x="6011863" y="3500438"/>
            <a:ext cx="2808287" cy="369887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Мучнисторосяные грибы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2355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5475" y="3790950"/>
            <a:ext cx="3713163" cy="2732088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3559" name="Text Box 8"/>
          <p:cNvSpPr/>
          <p:nvPr/>
        </p:nvSpPr>
        <p:spPr>
          <a:xfrm>
            <a:off x="5703888" y="6113463"/>
            <a:ext cx="184150" cy="3667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None/>
            </a:pPr>
            <a:endParaRPr lang="ru-RU" altLang="ru-RU" sz="1800"/>
          </a:p>
        </p:txBody>
      </p:sp>
      <p:sp>
        <p:nvSpPr>
          <p:cNvPr id="23560" name="Text Box 10"/>
          <p:cNvSpPr/>
          <p:nvPr/>
        </p:nvSpPr>
        <p:spPr>
          <a:xfrm>
            <a:off x="5651500" y="6308725"/>
            <a:ext cx="3097213" cy="369888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Раффлезиевые 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Rectangle 2"/>
          <p:cNvSpPr>
            <a:spLocks noGrp="1"/>
          </p:cNvSpPr>
          <p:nvPr>
            <p:ph type="title"/>
          </p:nvPr>
        </p:nvSpPr>
        <p:spPr>
          <a:xfrm>
            <a:off x="3348038" y="260350"/>
            <a:ext cx="5554662" cy="777875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Хищничество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>
          <a:xfrm>
            <a:off x="0" y="2420938"/>
            <a:ext cx="5219700" cy="4176712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buFont typeface="Wingdings" pitchFamily="2" charset="2"/>
              <a:buChar char="v"/>
            </a:pPr>
            <a:r>
              <a:rPr lang="ru-RU" altLang="ru-RU" sz="3600" b="1" i="1">
                <a:solidFill>
                  <a:srgbClr val="C00000"/>
                </a:solidFill>
                <a:latin typeface="Franklin Gothic Medium" pitchFamily="34" charset="0"/>
              </a:rPr>
              <a:t>Хищничество —</a:t>
            </a:r>
            <a:r>
              <a:rPr lang="ru-RU" altLang="ru-RU" sz="2800" b="1" i="1">
                <a:latin typeface="Franklin Gothic Medium" pitchFamily="34" charset="0"/>
              </a:rPr>
              <a:t> трофические отношения между организмами, при которых один из них (хищник) атакует другого (жертву) и питается частями его тела. </a:t>
            </a:r>
            <a:endParaRPr lang="ru-RU" altLang="ru-RU" sz="2800" b="1" i="1">
              <a:latin typeface="Franklin Gothic Medium" pitchFamily="34" charset="0"/>
            </a:endParaRPr>
          </a:p>
          <a:p>
            <a:pPr lvl="0" algn="ctr">
              <a:buFont typeface="Wingdings" pitchFamily="2" charset="2"/>
              <a:buChar char="v"/>
            </a:pPr>
            <a:endParaRPr lang="ru-RU" altLang="ru-RU" sz="2800"/>
          </a:p>
          <a:p>
            <a:pPr lvl="0" algn="ctr">
              <a:buFont typeface="Wingdings" pitchFamily="2" charset="2"/>
              <a:buChar char="v"/>
            </a:pPr>
            <a:endParaRPr lang="ru-RU" altLang="ru-RU" sz="2800"/>
          </a:p>
        </p:txBody>
      </p:sp>
      <p:pic>
        <p:nvPicPr>
          <p:cNvPr id="24580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7950" y="3779838"/>
            <a:ext cx="4022725" cy="3157537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4581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5413" y="1401763"/>
            <a:ext cx="3951287" cy="2816225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>
            <a:spLocks noGrp="1"/>
          </p:cNvSpPr>
          <p:nvPr>
            <p:ph type="title"/>
          </p:nvPr>
        </p:nvSpPr>
        <p:spPr>
          <a:xfrm>
            <a:off x="1547813" y="188913"/>
            <a:ext cx="7200900" cy="792162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</a:rPr>
              <a:t>Отношения хищник-жертва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>
          <a:xfrm>
            <a:off x="0" y="1773238"/>
            <a:ext cx="5292725" cy="487045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buFont typeface="Wingdings" pitchFamily="2" charset="2"/>
              <a:buChar char="v"/>
            </a:pPr>
            <a:r>
              <a:rPr lang="ru-RU" altLang="ru-RU" sz="2000" b="1" i="1">
                <a:latin typeface="Franklin Gothic Medium" pitchFamily="34" charset="0"/>
              </a:rPr>
              <a:t>Хищник ведёт отбор на совершенствование жертв ,больных и слабых.</a:t>
            </a:r>
            <a:endParaRPr lang="ru-RU" altLang="ru-RU" sz="2000" b="1" i="1">
              <a:latin typeface="Franklin Gothic Medium" pitchFamily="34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altLang="ru-RU" sz="2000" b="1" i="1">
                <a:latin typeface="Franklin Gothic Medium" pitchFamily="34" charset="0"/>
              </a:rPr>
              <a:t>Если хищники ловят и уничтожают своих жертв примерно с то же скоростью ,с которой эти жертвы размножаются ,то </a:t>
            </a:r>
            <a:r>
              <a:rPr lang="ru-RU" altLang="ru-RU" sz="2000" b="1" i="1">
                <a:solidFill>
                  <a:srgbClr val="C00000"/>
                </a:solidFill>
                <a:latin typeface="Franklin Gothic Medium" pitchFamily="34" charset="0"/>
              </a:rPr>
              <a:t>они могут сдерживать рост численности</a:t>
            </a:r>
            <a:r>
              <a:rPr lang="ru-RU" altLang="ru-RU" sz="2000" b="1" i="1">
                <a:latin typeface="Franklin Gothic Medium" pitchFamily="34" charset="0"/>
              </a:rPr>
              <a:t>.</a:t>
            </a:r>
            <a:endParaRPr lang="ru-RU" altLang="ru-RU" sz="2000" b="1" i="1">
              <a:latin typeface="Franklin Gothic Medium" pitchFamily="34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altLang="ru-RU" sz="2000" b="1" i="1">
                <a:latin typeface="Franklin Gothic Medium" pitchFamily="34" charset="0"/>
              </a:rPr>
              <a:t>Если скорость размножения жертв выше ,чем скорость поедания их хищниками ,то </a:t>
            </a:r>
            <a:r>
              <a:rPr lang="ru-RU" altLang="ru-RU" sz="2000" b="1" i="1">
                <a:solidFill>
                  <a:srgbClr val="C00000"/>
                </a:solidFill>
                <a:latin typeface="Franklin Gothic Medium" pitchFamily="34" charset="0"/>
              </a:rPr>
              <a:t>происходит вспышка численности вида.</a:t>
            </a:r>
            <a:endParaRPr lang="ru-RU" altLang="ru-RU" sz="2000" b="1" i="1">
              <a:solidFill>
                <a:srgbClr val="C00000"/>
              </a:solidFill>
              <a:latin typeface="Franklin Gothic Medium" pitchFamily="34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altLang="ru-RU" sz="2000" b="1" i="1">
                <a:latin typeface="Franklin Gothic Medium" pitchFamily="34" charset="0"/>
              </a:rPr>
              <a:t>Отношения хищник-жертва могут быть причиной регулярных периодических колебаний численности каждого из взаимодействующих  видов </a:t>
            </a:r>
            <a:endParaRPr lang="ru-RU" altLang="ru-RU" sz="2000" b="1" i="1">
              <a:latin typeface="Franklin Gothic Medium" pitchFamily="34" charset="0"/>
            </a:endParaRPr>
          </a:p>
        </p:txBody>
      </p:sp>
      <p:pic>
        <p:nvPicPr>
          <p:cNvPr id="25604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3638" y="3773488"/>
            <a:ext cx="4121150" cy="307816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5605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3638" y="1182688"/>
            <a:ext cx="4110037" cy="300513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2484438" y="274638"/>
            <a:ext cx="6202362" cy="633412"/>
          </a:xfrm>
          <a:prstGeom prst="rect">
            <a:avLst/>
          </a:prstGeom>
          <a:solidFill>
            <a:srgbClr val="C00000"/>
          </a:solidFill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es-ES" altLang="en-US" sz="4400" b="0" i="0" u="none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es-ES" altLang="en-US" sz="4400">
                <a:solidFill>
                  <a:schemeClr val="tx2"/>
                </a:solidFill>
                <a:latin typeface="Arial"/>
                <a:cs typeface="Arial"/>
              </a:defRPr>
            </a:lvl9pPr>
          </a:lstStyle>
          <a:p>
            <a:pPr lvl="0"/>
            <a:r>
              <a:rPr lang="ru-RU" altLang="ru-RU" b="1" i="1">
                <a:solidFill>
                  <a:schemeClr val="bg1"/>
                </a:solidFill>
                <a:latin typeface="Franklin Gothic Medium" pitchFamily="34" charset="0"/>
                <a:ea typeface="Times New Roman" pitchFamily="18" charset="0"/>
              </a:rPr>
              <a:t>Конкуренция</a:t>
            </a:r>
            <a:endParaRPr lang="ru-RU" altLang="ru-RU" b="1" i="1">
              <a:solidFill>
                <a:schemeClr val="bg1"/>
              </a:solidFill>
              <a:latin typeface="Franklin Gothic Medium" pitchFamily="34" charset="0"/>
              <a:ea typeface="Times New Roman" pitchFamily="18" charset="0"/>
            </a:endParaRPr>
          </a:p>
        </p:txBody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>
          <a:xfrm>
            <a:off x="571500" y="2133600"/>
            <a:ext cx="4937125" cy="4217988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lvl="0" algn="ctr">
              <a:buFont typeface="Wingdings" pitchFamily="2" charset="2"/>
              <a:buChar char="v"/>
            </a:pP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  <a:ea typeface="Times New Roman" pitchFamily="18" charset="0"/>
              </a:rPr>
              <a:t>Конкуренция </a:t>
            </a:r>
            <a:r>
              <a:rPr lang="ru-RU" altLang="ru-RU" sz="2400" b="1" i="1">
                <a:latin typeface="Franklin Gothic Medium" pitchFamily="34" charset="0"/>
                <a:ea typeface="Times New Roman" pitchFamily="18" charset="0"/>
              </a:rPr>
              <a:t>-</a:t>
            </a:r>
            <a:r>
              <a:rPr lang="ru-RU" altLang="ru-RU" sz="2400" b="1" i="1">
                <a:solidFill>
                  <a:srgbClr val="92D050"/>
                </a:solidFill>
                <a:latin typeface="Franklin Gothic Medium" pitchFamily="34" charset="0"/>
                <a:ea typeface="Times New Roman" pitchFamily="18" charset="0"/>
              </a:rPr>
              <a:t> </a:t>
            </a:r>
            <a:r>
              <a:rPr lang="ru-RU" altLang="ru-RU" sz="2400" b="1" i="1">
                <a:latin typeface="Franklin Gothic Medium" pitchFamily="34" charset="0"/>
              </a:rPr>
              <a:t>тип биотических взаимоотношений, при котором организмы или виды соперничают друг с другом в потреблении одних и тех же обычно ограниченных ресурсов.</a:t>
            </a:r>
            <a:endParaRPr lang="ru-RU" altLang="ru-RU" sz="2400" b="1" i="1">
              <a:latin typeface="Franklin Gothic Medium" pitchFamily="34" charset="0"/>
            </a:endParaRPr>
          </a:p>
          <a:p>
            <a:pPr lvl="0" algn="ctr">
              <a:buFont typeface="Wingdings" pitchFamily="2" charset="2"/>
              <a:buChar char="v"/>
            </a:pPr>
            <a:r>
              <a:rPr lang="ru-RU" altLang="ru-RU" sz="2400" b="1" i="1">
                <a:latin typeface="Franklin Gothic Medium" pitchFamily="34" charset="0"/>
              </a:rPr>
              <a:t> Конкуренцию подразделяют на </a:t>
            </a:r>
            <a:r>
              <a:rPr lang="ru-RU" altLang="ru-RU" sz="2800" b="1" i="1">
                <a:solidFill>
                  <a:srgbClr val="C00000"/>
                </a:solidFill>
                <a:latin typeface="Franklin Gothic Medium" pitchFamily="34" charset="0"/>
              </a:rPr>
              <a:t>внутривидовую и межвидовую.</a:t>
            </a:r>
            <a:endParaRPr lang="ru-RU" altLang="ru-RU" sz="2400" b="1" i="1">
              <a:solidFill>
                <a:srgbClr val="C00000"/>
              </a:solidFill>
              <a:latin typeface="Franklin Gothic Medium" pitchFamily="34" charset="0"/>
            </a:endParaRPr>
          </a:p>
        </p:txBody>
      </p:sp>
      <p:pic>
        <p:nvPicPr>
          <p:cNvPr id="26628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8800" y="1352550"/>
            <a:ext cx="3529013" cy="2689225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26629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5150" y="4095750"/>
            <a:ext cx="3413125" cy="25908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26630" name="TextBox 9"/>
          <p:cNvSpPr/>
          <p:nvPr/>
        </p:nvSpPr>
        <p:spPr>
          <a:xfrm>
            <a:off x="6372225" y="3500438"/>
            <a:ext cx="2447925" cy="646112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1800" b="1" i="1">
                <a:solidFill>
                  <a:schemeClr val="bg1"/>
                </a:solidFill>
                <a:latin typeface="Franklin Gothic Medium" pitchFamily="34" charset="0"/>
              </a:rPr>
              <a:t>Внутривидовая конкуренция</a:t>
            </a:r>
            <a:endParaRPr lang="ru-RU" altLang="ru-RU" sz="18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26631" name="TextBox 11"/>
          <p:cNvSpPr/>
          <p:nvPr/>
        </p:nvSpPr>
        <p:spPr>
          <a:xfrm>
            <a:off x="6443663" y="5876925"/>
            <a:ext cx="2486025" cy="708025"/>
          </a:xfrm>
          <a:prstGeom prst="rect">
            <a:avLst/>
          </a:prstGeom>
          <a:solidFill>
            <a:srgbClr val="C00000"/>
          </a:solidFill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3200" b="0" i="0" u="none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8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es-ES" altLang="en-US" sz="24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es-ES" altLang="en-US" sz="2000" b="0" i="0" u="none" baseline="0">
                <a:solidFill>
                  <a:schemeClr val="tx1"/>
                </a:solidFill>
                <a:latin typeface="+mn-lt"/>
                <a:ea typeface="Arial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lang="es-ES" altLang="en-US"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None/>
            </a:pPr>
            <a:r>
              <a:rPr lang="ru-RU" altLang="ru-RU" sz="2000" b="1" i="1">
                <a:solidFill>
                  <a:schemeClr val="bg1"/>
                </a:solidFill>
                <a:latin typeface="Franklin Gothic Medium" pitchFamily="34" charset="0"/>
              </a:rPr>
              <a:t>Межвидовая конкуренция</a:t>
            </a:r>
            <a:endParaRPr lang="ru-RU" altLang="ru-RU" sz="2000" b="1" i="1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85</Paragraphs>
  <Slides>25</Slides>
  <Notes>0</Notes>
  <TotalTime>4554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baseType="lpstr" size="34">
      <vt:lpstr>Arial</vt:lpstr>
      <vt:lpstr>Calibri</vt:lpstr>
      <vt:lpstr>Century Gothic</vt:lpstr>
      <vt:lpstr>Cambria Math</vt:lpstr>
      <vt:lpstr>Consolas</vt:lpstr>
      <vt:lpstr>Franklin Gothic Medium</vt:lpstr>
      <vt:lpstr>Times New Roman</vt:lpstr>
      <vt:lpstr>Wingdings</vt:lpstr>
      <vt:lpstr>Diseño predeterminado</vt:lpstr>
      <vt:lpstr>БИОТИЧЕСКИЕ СВЯЗИ В ПРИРОДЕ</vt:lpstr>
      <vt:lpstr>PowerPoint Presentation</vt:lpstr>
      <vt:lpstr>Типы взаимодействия организмов вприроде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Квартиранство</vt:lpstr>
      <vt:lpstr>Нахлебничество</vt:lpstr>
      <vt:lpstr> Растения-эпифиты</vt:lpstr>
      <vt:lpstr>Сотрапезничество</vt:lpstr>
      <vt:lpstr>PowerPoint Presentation</vt:lpstr>
      <vt:lpstr>PowerPoint Presentation</vt:lpstr>
      <vt:lpstr>PowerPoint Presentation</vt:lpstr>
      <vt:lpstr>Аменсализм</vt:lpstr>
      <vt:lpstr>Паразитизм</vt:lpstr>
      <vt:lpstr>паразитизм животных </vt:lpstr>
      <vt:lpstr>паразитизм растений</vt:lpstr>
      <vt:lpstr>Хищничество</vt:lpstr>
      <vt:lpstr>Отношения хищник-жертва</vt:lpstr>
      <vt:lpstr>Конкуренция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601</cp:revision>
  <dcterms:created xsi:type="dcterms:W3CDTF">2010-05-23T14:28:12Z</dcterms:created>
  <dcterms:modified xsi:type="dcterms:W3CDTF">2024-04-04T18:03:52Z</dcterms:modified>
</cp:coreProperties>
</file>