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62" r:id="rId3"/>
    <p:sldId id="274" r:id="rId4"/>
    <p:sldId id="263" r:id="rId5"/>
    <p:sldId id="275" r:id="rId6"/>
    <p:sldId id="273" r:id="rId7"/>
    <p:sldId id="272" r:id="rId8"/>
    <p:sldId id="271" r:id="rId9"/>
    <p:sldId id="266" r:id="rId10"/>
    <p:sldId id="267" r:id="rId11"/>
    <p:sldId id="264" r:id="rId12"/>
    <p:sldId id="265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Из опыта работы. Формирование читательской грамотности на уроках географии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400800" cy="1817215"/>
          </a:xfrm>
        </p:spPr>
        <p:txBody>
          <a:bodyPr>
            <a:noAutofit/>
          </a:bodyPr>
          <a:lstStyle/>
          <a:p>
            <a:pPr lvl="0" algn="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Омельченко Т.А.,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учитель географии </a:t>
            </a:r>
          </a:p>
          <a:p>
            <a:pPr lvl="0"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Ровеньская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ООШ»</a:t>
            </a:r>
          </a:p>
          <a:p>
            <a:pPr algn="r"/>
            <a:endParaRPr lang="ru-RU" altLang="ru-RU" sz="1400" dirty="0" smtClean="0">
              <a:solidFill>
                <a:schemeClr val="tx1"/>
              </a:solidFill>
            </a:endParaRPr>
          </a:p>
          <a:p>
            <a:pPr algn="r"/>
            <a:endParaRPr lang="ru-RU" altLang="ru-RU" sz="1400" dirty="0">
              <a:solidFill>
                <a:schemeClr val="tx1"/>
              </a:solidFill>
            </a:endParaRPr>
          </a:p>
          <a:p>
            <a:pPr algn="r"/>
            <a:r>
              <a:rPr lang="ru-RU" altLang="ru-RU" sz="1400" dirty="0" smtClean="0">
                <a:solidFill>
                  <a:schemeClr val="tx1"/>
                </a:solidFill>
              </a:rPr>
              <a:t>«</a:t>
            </a:r>
            <a:r>
              <a:rPr lang="ru-RU" altLang="ru-RU" sz="1400" b="1" dirty="0" smtClean="0">
                <a:solidFill>
                  <a:schemeClr val="tx1"/>
                </a:solidFill>
              </a:rPr>
              <a:t>Люди перестают мыслить, </a:t>
            </a:r>
            <a:br>
              <a:rPr lang="ru-RU" altLang="ru-RU" sz="1400" b="1" dirty="0" smtClean="0">
                <a:solidFill>
                  <a:schemeClr val="tx1"/>
                </a:solidFill>
              </a:rPr>
            </a:br>
            <a:r>
              <a:rPr lang="ru-RU" altLang="ru-RU" sz="1400" b="1" dirty="0" smtClean="0">
                <a:solidFill>
                  <a:schemeClr val="tx1"/>
                </a:solidFill>
              </a:rPr>
              <a:t>                                                              когда перестают читать».</a:t>
            </a:r>
            <a:br>
              <a:rPr lang="ru-RU" altLang="ru-RU" sz="1400" b="1" dirty="0" smtClean="0">
                <a:solidFill>
                  <a:schemeClr val="tx1"/>
                </a:solidFill>
              </a:rPr>
            </a:br>
            <a:r>
              <a:rPr lang="ru-RU" altLang="ru-RU" sz="1400" b="1" dirty="0" smtClean="0">
                <a:solidFill>
                  <a:schemeClr val="tx1"/>
                </a:solidFill>
              </a:rPr>
              <a:t>                                                                                     </a:t>
            </a:r>
            <a:br>
              <a:rPr lang="ru-RU" altLang="ru-RU" sz="1400" b="1" dirty="0" smtClean="0">
                <a:solidFill>
                  <a:schemeClr val="tx1"/>
                </a:solidFill>
              </a:rPr>
            </a:br>
            <a:r>
              <a:rPr lang="ru-RU" altLang="ru-RU" sz="1400" b="1" dirty="0" smtClean="0">
                <a:solidFill>
                  <a:schemeClr val="tx1"/>
                </a:solidFill>
              </a:rPr>
              <a:t> Д. Дидро</a:t>
            </a:r>
            <a:r>
              <a:rPr lang="ru-RU" altLang="ru-RU" sz="1400" dirty="0" smtClean="0">
                <a:solidFill>
                  <a:schemeClr val="tx1"/>
                </a:solidFill>
              </a:rPr>
              <a:t>.</a:t>
            </a:r>
            <a:br>
              <a:rPr lang="ru-RU" altLang="ru-RU" sz="1400" dirty="0" smtClean="0">
                <a:solidFill>
                  <a:schemeClr val="tx1"/>
                </a:solidFill>
              </a:rPr>
            </a:b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2" y="578134"/>
            <a:ext cx="8761637" cy="582266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847618" y="2311686"/>
            <a:ext cx="1294544" cy="3493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143108" y="2311686"/>
            <a:ext cx="1417834" cy="3493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2" y="537037"/>
            <a:ext cx="8761637" cy="582266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7143108" y="2270589"/>
            <a:ext cx="1417834" cy="3493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489861" y="2856216"/>
            <a:ext cx="1071081" cy="3493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848565" y="4294598"/>
            <a:ext cx="1587357" cy="3493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70563" y="4911047"/>
            <a:ext cx="963202" cy="3493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112843" y="2024009"/>
            <a:ext cx="1248537" cy="3493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47618" y="2311686"/>
            <a:ext cx="1294544" cy="3493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593642" y="5359518"/>
            <a:ext cx="23196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Индостан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20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" y="11938"/>
            <a:ext cx="4541108" cy="47089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4. </a:t>
            </a:r>
            <a:r>
              <a:rPr lang="ru-RU" sz="1400" b="1" dirty="0"/>
              <a:t>Прочитайте текст и выполните задания</a:t>
            </a:r>
            <a:r>
              <a:rPr lang="ru-RU" sz="1400" dirty="0"/>
              <a:t>. </a:t>
            </a:r>
          </a:p>
          <a:p>
            <a:r>
              <a:rPr lang="ru-RU" sz="1400" dirty="0"/>
              <a:t>Вилюй – река в Восточной Сибири, левый приток реки Лены, самый длинный из всех её притоков. Длина Вилюя составляет 2650 км и превышает длину крупного правого притока Лены – Алдана на 377 км. Вилюй берёт начало на Вилюйском плато в восточной части Среднесибирского плоскогорья на высоте 520 м над уровнем моря. В среднем течении река прорезает узкую долину, напоминающую каньон, здесь построена Вилюйская ГЭС. В нижнем течении, на территории Центрально-Якутской низменности, берега реки представляют собой широкую заболоченную пойму с множеством небольших озёр и островов. Абсолютная высота территории, где Вилюй впадает в Лену, составляет 54 м. Бассейн реки расположен в зоне многолетней мерзлоты. Климат здесь резко континентальный с сильными морозами. С октября по май река </a:t>
            </a:r>
            <a:r>
              <a:rPr lang="ru-RU" sz="1400" dirty="0" err="1"/>
              <a:t>скована</a:t>
            </a:r>
            <a:r>
              <a:rPr lang="ru-RU" sz="1400" dirty="0"/>
              <a:t> льдом, поэтому половодье приходится на конец мая – июнь. Питание Вилюя, как и большинства рек России, смешанное с преобладанием снегового.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41108" y="6110414"/>
            <a:ext cx="513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4.1 Ответ</a:t>
            </a:r>
            <a:r>
              <a:rPr lang="ru-RU" sz="1600" b="1" dirty="0">
                <a:solidFill>
                  <a:srgbClr val="FF0000"/>
                </a:solidFill>
              </a:rPr>
              <a:t>:  </a:t>
            </a:r>
            <a:r>
              <a:rPr lang="ru-RU" sz="1600" b="1" dirty="0" smtClean="0">
                <a:solidFill>
                  <a:srgbClr val="FF0000"/>
                </a:solidFill>
              </a:rPr>
              <a:t>2 балла</a:t>
            </a:r>
            <a:r>
              <a:rPr lang="ru-RU" sz="1600" dirty="0">
                <a:solidFill>
                  <a:prstClr val="black"/>
                </a:solidFill>
              </a:rPr>
              <a:t> Если в ответе допущена одна ошибка 1 балл</a:t>
            </a:r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43051" y="9271"/>
            <a:ext cx="4500948" cy="8002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4.1</a:t>
            </a:r>
            <a:r>
              <a:rPr lang="ru-RU" sz="1400" dirty="0"/>
              <a:t>.  На основе данных, приведённых в тексте, сделайте необходимые расчёты и заполните таблицу.(Для расчётов используйте калькулятор.)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1" t="46115" r="44662" b="16385"/>
          <a:stretch/>
        </p:blipFill>
        <p:spPr bwMode="auto">
          <a:xfrm>
            <a:off x="4643053" y="908721"/>
            <a:ext cx="1945172" cy="2912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0" t="35748" r="28750" b="42841"/>
          <a:stretch/>
        </p:blipFill>
        <p:spPr bwMode="auto">
          <a:xfrm>
            <a:off x="4541109" y="3808179"/>
            <a:ext cx="4536352" cy="2302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70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43653" y="2538375"/>
            <a:ext cx="7408333" cy="34506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5707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6.3</a:t>
            </a:r>
            <a:r>
              <a:rPr lang="ru-RU" sz="1600" dirty="0"/>
              <a:t>.  </a:t>
            </a:r>
            <a:r>
              <a:rPr lang="ru-RU" sz="1400" b="1" dirty="0"/>
              <a:t>Путь от точки Б до точки В туристы преодолевали на поезде и автомобиле. По пути они делали фотографии и записи в дневнике. Рассмотрите фотографии, прочитайте записи туристов и ответьте на вопрос</a:t>
            </a:r>
            <a:r>
              <a:rPr lang="ru-RU" sz="1600" dirty="0"/>
              <a:t>ы. </a:t>
            </a:r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r>
              <a:rPr lang="ru-RU" sz="1600" dirty="0"/>
              <a:t> </a:t>
            </a:r>
          </a:p>
          <a:p>
            <a:r>
              <a:rPr lang="ru-RU" sz="1600" dirty="0"/>
              <a:t>   </a:t>
            </a:r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ru-RU" sz="1600" dirty="0"/>
              <a:t>В начале нашего пути за окнами поезда мелькали корпуса промышленных предприятий, хозяйственные постройки и жилые кварталы, где было мало зелёных насаждений. Через некоторое время появились перелески и леса из сосны, берёзы, осины, ели, а затем – дубовые рощи, и стали отчётливо видны холмы Среднерусской возвышенности. По мере нашего движения леса становились всё реже, и вскоре их полностью сменили луга и поля. Мы доехали до города Воронежа, расположенного на берегу Дона. Дальше дорога шла по открытому пространству, почти повсеместно распаханному. Лишь на небольших участках здесь можно было увидеть естественную травянистую растительность. Поля в основном были засеяны пшеницей, встречались поля подсолнечника и бахчи с арбузами. Так мы добрались до Волги. </a:t>
            </a:r>
          </a:p>
          <a:p>
            <a:r>
              <a:rPr lang="ru-RU" sz="1600" b="1" dirty="0"/>
              <a:t>По территории каких природных зон проходил маршрут? </a:t>
            </a:r>
          </a:p>
          <a:p>
            <a:r>
              <a:rPr lang="ru-RU" sz="1600" b="1" dirty="0" smtClean="0"/>
              <a:t>Какие </a:t>
            </a:r>
            <a:r>
              <a:rPr lang="ru-RU" sz="1600" b="1" dirty="0"/>
              <a:t>проблемы влияния деятельности человека на природу были зафиксированы туристами в их дневнике?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71451" y="5733256"/>
            <a:ext cx="74488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6.3 </a:t>
            </a:r>
            <a:r>
              <a:rPr lang="ru-RU" sz="1400" b="1" dirty="0">
                <a:solidFill>
                  <a:srgbClr val="FF0000"/>
                </a:solidFill>
              </a:rPr>
              <a:t>Ответ: </a:t>
            </a:r>
            <a:r>
              <a:rPr lang="ru-RU" sz="1600" dirty="0">
                <a:solidFill>
                  <a:srgbClr val="FF0000"/>
                </a:solidFill>
              </a:rPr>
              <a:t>Природные зоны: смешанный лес, широколиственный лес, лесостепь, </a:t>
            </a:r>
            <a:endParaRPr lang="ru-RU" sz="1600" dirty="0" smtClean="0">
              <a:solidFill>
                <a:srgbClr val="FF0000"/>
              </a:solidFill>
            </a:endParaRPr>
          </a:p>
          <a:p>
            <a:r>
              <a:rPr lang="ru-RU" sz="1600" dirty="0" smtClean="0">
                <a:solidFill>
                  <a:srgbClr val="FF0000"/>
                </a:solidFill>
              </a:rPr>
              <a:t>Проблемы </a:t>
            </a:r>
            <a:r>
              <a:rPr lang="ru-RU" sz="1600" dirty="0">
                <a:solidFill>
                  <a:srgbClr val="FF0000"/>
                </a:solidFill>
              </a:rPr>
              <a:t>влияния деятельности человека на природу: плотная застройка территории, недостаток зелёных насаждений, повсеместная распашка. </a:t>
            </a:r>
            <a:r>
              <a:rPr lang="ru-RU" sz="1600" dirty="0" smtClean="0">
                <a:solidFill>
                  <a:srgbClr val="FF0000"/>
                </a:solidFill>
              </a:rPr>
              <a:t>2 балла</a:t>
            </a:r>
            <a:endParaRPr lang="ru-RU" sz="16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4" t="27618" r="23582" b="58446"/>
          <a:stretch/>
        </p:blipFill>
        <p:spPr bwMode="auto">
          <a:xfrm>
            <a:off x="945291" y="654908"/>
            <a:ext cx="6205058" cy="1853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52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2123728" y="334816"/>
            <a:ext cx="4464496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ОГЭ </a:t>
            </a:r>
            <a:endParaRPr kumimoji="0" lang="ru-RU" b="1" i="0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8" t="19746" r="53046" b="20652"/>
          <a:stretch/>
        </p:blipFill>
        <p:spPr bwMode="auto">
          <a:xfrm>
            <a:off x="1998170" y="704149"/>
            <a:ext cx="5616624" cy="539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95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15616" y="2708920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область расположена в Европейской части страны 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граничит с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зарубежными странами.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Бóльшая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часть её территории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расположена за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полярным кругом. Большое значение имеет наличие на её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территории железных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руд и руд цветных металлов. На территории области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работает крупная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АЭС.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 </a:t>
            </a:r>
            <a:r>
              <a:rPr lang="ru-RU" dirty="0" smtClean="0">
                <a:solidFill>
                  <a:srgbClr val="FF0000"/>
                </a:solidFill>
              </a:rPr>
              <a:t>Мурманская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область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/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30.Определите регион России по его краткому описанию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537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95379" y="1790995"/>
            <a:ext cx="7326811" cy="835070"/>
          </a:xfrm>
          <a:prstGeom prst="rect">
            <a:avLst/>
          </a:prstGeom>
          <a:noFill/>
          <a:scene3d>
            <a:camera prst="orthographicFront"/>
            <a:lightRig rig="sunset" dir="t"/>
          </a:scene3d>
          <a:sp3d prstMaterial="dkEdge">
            <a:bevelT prst="convex"/>
          </a:sp3d>
        </p:spPr>
        <p:txBody>
          <a:bodyPr wrap="none">
            <a:spAutoFit/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Спасибо за внимание!</a:t>
            </a:r>
          </a:p>
        </p:txBody>
      </p:sp>
      <p:sp>
        <p:nvSpPr>
          <p:cNvPr id="69637" name="WordArt 2"/>
          <p:cNvSpPr>
            <a:spLocks noChangeArrowheads="1" noChangeShapeType="1" noTextEdit="1"/>
          </p:cNvSpPr>
          <p:nvPr/>
        </p:nvSpPr>
        <p:spPr bwMode="auto">
          <a:xfrm>
            <a:off x="714375" y="4500563"/>
            <a:ext cx="7715250" cy="14287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6633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Monotype Corsiva"/>
              </a:rPr>
              <a:t>Творческих вам успехов!</a:t>
            </a:r>
          </a:p>
        </p:txBody>
      </p:sp>
    </p:spTree>
    <p:extLst>
      <p:ext uri="{BB962C8B-B14F-4D97-AF65-F5344CB8AC3E}">
        <p14:creationId xmlns:p14="http://schemas.microsoft.com/office/powerpoint/2010/main" val="173215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В учебниках географии есть тексты </a:t>
            </a:r>
            <a:r>
              <a:rPr lang="ru-RU" sz="2400" b="1" i="1" dirty="0" smtClean="0">
                <a:solidFill>
                  <a:schemeClr val="tx1"/>
                </a:solidFill>
              </a:rPr>
              <a:t>сплошные</a:t>
            </a:r>
            <a:r>
              <a:rPr lang="ru-RU" sz="2400" dirty="0" smtClean="0">
                <a:solidFill>
                  <a:schemeClr val="tx1"/>
                </a:solidFill>
              </a:rPr>
              <a:t> (без визуальных изображений) и </a:t>
            </a:r>
            <a:r>
              <a:rPr lang="ru-RU" sz="2400" b="1" i="1" dirty="0" err="1" smtClean="0">
                <a:solidFill>
                  <a:schemeClr val="tx1"/>
                </a:solidFill>
              </a:rPr>
              <a:t>несплошные</a:t>
            </a:r>
            <a:r>
              <a:rPr lang="ru-RU" sz="2400" dirty="0" smtClean="0">
                <a:solidFill>
                  <a:schemeClr val="tx1"/>
                </a:solidFill>
              </a:rPr>
              <a:t> (с визуальными изображениями) 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1" y="1700809"/>
          <a:ext cx="7920881" cy="4565972"/>
        </p:xfrm>
        <a:graphic>
          <a:graphicData uri="http://schemas.openxmlformats.org/drawingml/2006/table">
            <a:tbl>
              <a:tblPr/>
              <a:tblGrid>
                <a:gridCol w="3960027"/>
                <a:gridCol w="3960854"/>
              </a:tblGrid>
              <a:tr h="542612"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inherit"/>
                          <a:ea typeface="Times New Roman"/>
                          <a:cs typeface="Arial"/>
                        </a:rPr>
                        <a:t>Сплошные тексты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inherit"/>
                          <a:ea typeface="Times New Roman"/>
                          <a:cs typeface="Arial"/>
                        </a:rPr>
                        <a:t>Несплошные</a:t>
                      </a:r>
                      <a:r>
                        <a:rPr lang="ru-RU" sz="2400" b="1" dirty="0">
                          <a:latin typeface="inherit"/>
                          <a:ea typeface="Times New Roman"/>
                          <a:cs typeface="Arial"/>
                        </a:rPr>
                        <a:t> тексты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9876">
                <a:tc>
                  <a:txBody>
                    <a:bodyPr/>
                    <a:lstStyle/>
                    <a:p>
                      <a:pPr marL="152400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inherit"/>
                          <a:ea typeface="Times New Roman"/>
                          <a:cs typeface="Arial"/>
                        </a:rPr>
                        <a:t>описание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52400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inherit"/>
                          <a:ea typeface="Times New Roman"/>
                          <a:cs typeface="Arial"/>
                        </a:rPr>
                        <a:t>повествование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52400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inherit"/>
                          <a:ea typeface="Times New Roman"/>
                          <a:cs typeface="Arial"/>
                        </a:rPr>
                        <a:t>объяснение (определение, толкование)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52400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inherit"/>
                          <a:ea typeface="Times New Roman"/>
                          <a:cs typeface="Arial"/>
                        </a:rPr>
                        <a:t>аргументация (комментарий, научное обоснование)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52400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inherit"/>
                          <a:ea typeface="Times New Roman"/>
                          <a:cs typeface="Arial"/>
                        </a:rPr>
                        <a:t>инструкция (указание к выполнению работы, правило).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Графики</a:t>
                      </a:r>
                    </a:p>
                    <a:p>
                      <a:pPr marL="152400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диаграммы</a:t>
                      </a:r>
                    </a:p>
                    <a:p>
                      <a:pPr marL="152400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статистические таблицы</a:t>
                      </a:r>
                    </a:p>
                    <a:p>
                      <a:pPr marL="152400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карты</a:t>
                      </a:r>
                    </a:p>
                    <a:p>
                      <a:pPr marL="152400" fontAlgn="base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картосхемы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V-Поставьте около строк, в которых говорится о том, что вы уже знаете.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+ -Поставьте  около  строк,  в  которых  для  вас  содержится  новая информация.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– -Поставьте около строк, в которых информация противоречит тому, что вы уже знали.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? -Поставьте около строк, в которых вам что-то не понятно или вы хотите получить более подробные сведения по данному вопросу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err="1" smtClean="0">
                <a:solidFill>
                  <a:schemeClr val="bg2">
                    <a:lumMod val="10000"/>
                  </a:schemeClr>
                </a:solidFill>
              </a:rPr>
              <a:t>Инсерт</a:t>
            </a:r>
            <a:r>
              <a:rPr lang="ru-RU" sz="2700" i="1" dirty="0" smtClean="0">
                <a:solidFill>
                  <a:schemeClr val="bg2">
                    <a:lumMod val="10000"/>
                  </a:schemeClr>
                </a:solidFill>
              </a:rPr>
              <a:t> (интерактивная система записи для эффективного чтения и размышления с использованием условных обозначений)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77277"/>
              </p:ext>
            </p:extLst>
          </p:nvPr>
        </p:nvGraphicFramePr>
        <p:xfrm>
          <a:off x="1403648" y="5013175"/>
          <a:ext cx="6187936" cy="4907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6658"/>
                <a:gridCol w="1547310"/>
                <a:gridCol w="1546658"/>
                <a:gridCol w="1547310"/>
              </a:tblGrid>
              <a:tr h="85791">
                <a:tc>
                  <a:txBody>
                    <a:bodyPr/>
                    <a:lstStyle/>
                    <a:p>
                      <a:pPr indent="14414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4414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+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414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--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414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?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14414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14414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414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60513" y="4154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69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060848"/>
            <a:ext cx="7408333" cy="4176464"/>
          </a:xfrm>
        </p:spPr>
        <p:txBody>
          <a:bodyPr anchor="ctr">
            <a:normAutofit/>
          </a:bodyPr>
          <a:lstStyle/>
          <a:p>
            <a:pPr marL="342900" indent="-342900">
              <a:buAutoNum type="arabicPeriod"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географическими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понятиями</a:t>
            </a:r>
          </a:p>
          <a:p>
            <a:pPr marL="342900" indent="-342900">
              <a:buAutoNum type="arabicPeriod"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Нахождение в тексте ответов на вопросы словами автора учебника 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Найти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географические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4"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Выборочное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чтение текста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 startAt="4"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Вопросно-ответные упражнения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 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Восстановление / заполнение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пропусков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    Упражнение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дополнение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    Верные/неверные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утверждения 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Задание «Продолжи фразу».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Задания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составление кроссв</a:t>
            </a:r>
            <a:r>
              <a:rPr lang="ru-RU" sz="1600" b="1" dirty="0">
                <a:solidFill>
                  <a:schemeClr val="tx1"/>
                </a:solidFill>
              </a:rPr>
              <a:t>орда</a:t>
            </a:r>
            <a:endParaRPr lang="ru-RU" sz="1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Приемы работы с текстом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11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060848"/>
            <a:ext cx="7408333" cy="406531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каких двух из приведённых высказываний содержится информация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воспроизводстве населения? Запишите в таблицу цифры, под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которыми указаны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выбранные высказывания.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ХХ в. территории крупных городов России быстро росли, при их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слиянии с территориями соседних небольших городов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возникалиг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ородские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агломерации.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начале 2019 г. средняя плотность населения в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Северо-Кавказском федеральном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округе была одной из самых высоких в стране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–58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 на 1 км².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3)Естественный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прирост в России за последние годы сменился его резкой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убылью: если в 2016 г. численность населения увеличилась на 20,3 тыс.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человек, то в 2019 г. сократилась почти на 317 тыс. человек.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г. в Северо-Кавказском федеральном округе число родившихся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превышало число умерших на 68 453 человека.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г. в РФ на постоянное место жительства из других стран прибыло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701 234 человека, из РФ в другие страны выбыло 416 131 человек.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Множественный выбор 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 20. ОГЭ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70100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811"/>
            <a:ext cx="7721030" cy="617757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32382" y="5309842"/>
            <a:ext cx="441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54461" y="5309842"/>
            <a:ext cx="441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10302" y="5309842"/>
            <a:ext cx="441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37267" y="5309842"/>
            <a:ext cx="441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23537" y="5309842"/>
            <a:ext cx="441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39182" y="5309842"/>
            <a:ext cx="441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417" y="981493"/>
            <a:ext cx="1881497" cy="26517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399" y="3082247"/>
            <a:ext cx="1977161" cy="311014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409344" y="4798031"/>
            <a:ext cx="893852" cy="1394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378522" y="4750332"/>
            <a:ext cx="832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26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4400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«Найди лишнее»</a:t>
            </a:r>
            <a:br>
              <a:rPr lang="ru-RU" sz="4400" i="1" kern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79512" y="836712"/>
            <a:ext cx="8784976" cy="6021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fontAlgn="base">
              <a:spcAft>
                <a:spcPct val="0"/>
              </a:spcAft>
              <a:buClrTx/>
              <a:buSzTx/>
              <a:buNone/>
              <a:defRPr/>
            </a:pPr>
            <a:r>
              <a:rPr lang="ru-RU" sz="2000" u="sng" kern="0" dirty="0">
                <a:solidFill>
                  <a:schemeClr val="tx1"/>
                </a:solidFill>
                <a:latin typeface="Arial"/>
              </a:rPr>
              <a:t>Найти лишний географический объект и дать объяснение выбору</a:t>
            </a:r>
            <a:r>
              <a:rPr lang="ru-RU" sz="2000" u="sng" kern="0" dirty="0" smtClean="0">
                <a:solidFill>
                  <a:schemeClr val="tx1"/>
                </a:solidFill>
                <a:latin typeface="Arial"/>
              </a:rPr>
              <a:t>.</a:t>
            </a:r>
          </a:p>
          <a:p>
            <a:pPr marL="342900" lvl="0" indent="-342900" fontAlgn="base">
              <a:spcAft>
                <a:spcPct val="0"/>
              </a:spcAft>
              <a:buClrTx/>
              <a:buSzTx/>
              <a:buNone/>
              <a:defRPr/>
            </a:pPr>
            <a:endParaRPr lang="ru-RU" sz="2000" u="sng" kern="0" dirty="0">
              <a:solidFill>
                <a:schemeClr val="tx1"/>
              </a:solidFill>
              <a:latin typeface="Arial"/>
            </a:endParaRP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Енисей, Дунай, Нил, Байкал, Амазонка,  Колорадо, Волга       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(Байкал - озеро)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Лабрадор, Флорида, Таймыр, Мадагаскар, Камчатка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(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Мадагаскар – остров)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Исландия, Куба, Мадагаскар, Тасмания, Сомали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(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Сомали – полуостров)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>
              <a:buFont typeface="Arial" charset="0"/>
              <a:buChar char="•"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26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16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295128" y="187184"/>
            <a:ext cx="7848872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абота по поискам географических ошибок в стихотворении  «Привет от барона Мюнхгаузена» (ошибки выделены жирным шрифтом).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Вот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Амазония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 Еду на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бизоне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Прямо на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восток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где реки исток.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Юркие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пирании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ногу мне поранили,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кустам снуют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ходу не дают.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Дуб араукария выше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разнотравия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Очень редкий лес, мало влаги здесь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Проводник на ослике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Маленького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ростика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Коренной пигмей северных корней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 живет в Бразилии, Педро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фамилии,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Кито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приглашал нас на карнавал.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Титикака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старица,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вдоль дороги тянется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Видим склоны гор 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сосновый бор.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Акапулько светится в небе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ярче месяца,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Сделали привал у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альпийских скал.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Шлю из путешествия скромное приветствие.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Вам давать ответ: Правда в нем или нет?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6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500042"/>
            <a:ext cx="83582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Точка 1 (5° </a:t>
            </a:r>
            <a:r>
              <a:rPr lang="ru-RU" b="1" dirty="0" err="1" smtClean="0"/>
              <a:t>ю</a:t>
            </a:r>
            <a:r>
              <a:rPr lang="ru-RU" b="1" dirty="0" smtClean="0"/>
              <a:t>. </a:t>
            </a:r>
            <a:r>
              <a:rPr lang="ru-RU" b="1" dirty="0" err="1" smtClean="0"/>
              <a:t>ш</a:t>
            </a:r>
            <a:r>
              <a:rPr lang="ru-RU" b="1" dirty="0" smtClean="0"/>
              <a:t>.; 35° в. д.) расположена на территории крупного географического объекта. Прочитайте текст, рассмотрите рисунок и укажите название этого географического объек</a:t>
            </a:r>
            <a:r>
              <a:rPr lang="ru-RU" dirty="0" smtClean="0"/>
              <a:t>та. </a:t>
            </a:r>
          </a:p>
          <a:p>
            <a:pPr algn="just"/>
            <a:r>
              <a:rPr lang="ru-RU" dirty="0" smtClean="0"/>
              <a:t> </a:t>
            </a:r>
          </a:p>
          <a:p>
            <a:pPr algn="just"/>
            <a:r>
              <a:rPr lang="ru-RU" dirty="0" smtClean="0"/>
              <a:t>Это самая длинная и самая полноводная река мира с самым большим по площади речным бассейном. Находится она в области влажного и теплого климата. Начинается она высоко в горах и несёт свои воды во второй по величине океан Земли. В ее водах водится самая большая змея планеты, множество рыб, в том числе хищных. Кроме того, здесь можно встретить пресноводных дельфинов и самую большую кувшинку на Земле — </a:t>
            </a:r>
            <a:r>
              <a:rPr lang="ru-RU" dirty="0" err="1" smtClean="0"/>
              <a:t>викторию-регию</a:t>
            </a:r>
            <a:r>
              <a:rPr lang="ru-RU" dirty="0" smtClean="0"/>
              <a:t>.</a:t>
            </a:r>
          </a:p>
          <a:p>
            <a:pPr algn="just"/>
            <a:r>
              <a:rPr lang="ru-RU" i="1" dirty="0" smtClean="0"/>
              <a:t>Укажите название географического объекта в именительном падеже.</a:t>
            </a:r>
            <a:endParaRPr lang="ru-RU" dirty="0"/>
          </a:p>
        </p:txBody>
      </p:sp>
      <p:pic>
        <p:nvPicPr>
          <p:cNvPr id="21506" name="Picture 2" descr="https://geo6-vpr.sdamgia.ru/get_file?id=334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3904996"/>
            <a:ext cx="6264696" cy="25757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335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154</TotalTime>
  <Words>1083</Words>
  <Application>Microsoft Office PowerPoint</Application>
  <PresentationFormat>Экран (4:3)</PresentationFormat>
  <Paragraphs>124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Из опыта работы. Формирование читательской грамотности на уроках географии.</vt:lpstr>
      <vt:lpstr>В учебниках географии есть тексты сплошные (без визуальных изображений) и несплошные (с визуальными изображениями) </vt:lpstr>
      <vt:lpstr>  Инсерт (интерактивная система записи для эффективного чтения и размышления с использованием условных обозначений) </vt:lpstr>
      <vt:lpstr>Приемы работы с текстом </vt:lpstr>
      <vt:lpstr>Множественный выбор  Задание 20. ОГЭ</vt:lpstr>
      <vt:lpstr>Презентация PowerPoint</vt:lpstr>
      <vt:lpstr>«Найди лишнее»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30.Определите регион России по его краткому описанию.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опыта работы. Формирование читательской грамотности на уроках географии.</dc:title>
  <dc:creator>user</dc:creator>
  <cp:lastModifiedBy>user</cp:lastModifiedBy>
  <cp:revision>18</cp:revision>
  <dcterms:created xsi:type="dcterms:W3CDTF">2021-04-15T07:11:38Z</dcterms:created>
  <dcterms:modified xsi:type="dcterms:W3CDTF">2025-08-26T07:04:05Z</dcterms:modified>
</cp:coreProperties>
</file>